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336" y="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295903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355632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132749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121156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1952371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51299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2125388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40513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101178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249285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952A6845-1067-46E6-98F6-F851A81C0EB8}" type="datetimeFigureOut">
              <a:rPr lang="zh-TW" altLang="en-US" smtClean="0"/>
              <a:t>2017/12/18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270542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A6845-1067-46E6-98F6-F851A81C0EB8}" type="datetimeFigureOut">
              <a:rPr lang="zh-TW" altLang="en-US" smtClean="0"/>
              <a:t>2017/12/18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32FCA-2194-493C-9445-C5721FE26D78}" type="slidenum">
              <a:rPr lang="zh-TW" altLang="en-US" smtClean="0"/>
              <a:t>‹#›</a:t>
            </a:fld>
            <a:endParaRPr lang="zh-TW" altLang="en-US"/>
          </a:p>
        </p:txBody>
      </p:sp>
    </p:spTree>
    <p:extLst>
      <p:ext uri="{BB962C8B-B14F-4D97-AF65-F5344CB8AC3E}">
        <p14:creationId xmlns:p14="http://schemas.microsoft.com/office/powerpoint/2010/main" val="3231634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en.wikipedia.org/wiki/List_of_HTTP_header_fields#origin-request-header" TargetMode="External"/><Relationship Id="rId5" Type="http://schemas.openxmlformats.org/officeDocument/2006/relationships/hyperlink" Target="https://en.wikipedia.org/wiki/Cross-origin_resource_sharing" TargetMode="External"/><Relationship Id="rId4" Type="http://schemas.openxmlformats.org/officeDocument/2006/relationships/hyperlink" Target="https://en.wikipedia.org/wiki/List_of_HTTP_header_fields#cite_note-CORS-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IME_type"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tools.ietf.org/html/rfc723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framework/wcf/feature-details/federation-and-issued-token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50580" y="2965623"/>
            <a:ext cx="10190931" cy="997422"/>
          </a:xfrm>
          <a:solidFill>
            <a:srgbClr val="002060"/>
          </a:solidFill>
        </p:spPr>
        <p:txBody>
          <a:bodyPr/>
          <a:lstStyle/>
          <a:p>
            <a:r>
              <a:rPr lang="en-US" altLang="zh-TW" dirty="0" smtClean="0">
                <a:solidFill>
                  <a:schemeClr val="bg1"/>
                </a:solidFill>
              </a:rPr>
              <a:t>Web Hacking and Exploitation</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556226" y="4265980"/>
            <a:ext cx="2167277" cy="2262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副標題 2"/>
          <p:cNvSpPr txBox="1">
            <a:spLocks/>
          </p:cNvSpPr>
          <p:nvPr/>
        </p:nvSpPr>
        <p:spPr>
          <a:xfrm>
            <a:off x="4140639" y="4437991"/>
            <a:ext cx="5666365" cy="19275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smtClean="0"/>
              <a:t>曾龍</a:t>
            </a:r>
            <a:endParaRPr lang="en-US" altLang="zh-TW" sz="2000" dirty="0" smtClean="0"/>
          </a:p>
          <a:p>
            <a:pPr algn="l"/>
            <a:r>
              <a:rPr lang="en-US" altLang="zh-TW" sz="2000" dirty="0" smtClean="0"/>
              <a:t>btseng@mail.ksu.edu.tw</a:t>
            </a:r>
            <a:endParaRPr lang="zh-TW" altLang="en-US" sz="2000" dirty="0" smtClean="0"/>
          </a:p>
          <a:p>
            <a:pPr algn="l"/>
            <a:r>
              <a:rPr lang="zh-TW" altLang="en-US" sz="2000" dirty="0" smtClean="0"/>
              <a:t>崑山科技大學　　</a:t>
            </a:r>
            <a:endParaRPr lang="en-US" altLang="zh-TW" sz="2000" dirty="0" smtClean="0"/>
          </a:p>
          <a:p>
            <a:pPr algn="l"/>
            <a:r>
              <a:rPr lang="zh-TW" altLang="en-US" sz="2000" dirty="0" smtClean="0"/>
              <a:t>資工系暨數位生活科技研究所   副教授</a:t>
            </a:r>
            <a:endParaRPr lang="en-US" altLang="zh-TW" sz="2000" dirty="0" smtClean="0"/>
          </a:p>
          <a:p>
            <a:pPr algn="l"/>
            <a:r>
              <a:rPr lang="zh-TW" altLang="en-US" sz="2000" dirty="0" smtClean="0"/>
              <a:t>雲端大數據分析暨資通安全研發中心   主任</a:t>
            </a:r>
            <a:endParaRPr lang="zh-TW" altLang="en-US" sz="2000" dirty="0"/>
          </a:p>
        </p:txBody>
      </p:sp>
      <p:sp>
        <p:nvSpPr>
          <p:cNvPr id="7" name="矩形 6"/>
          <p:cNvSpPr/>
          <p:nvPr/>
        </p:nvSpPr>
        <p:spPr>
          <a:xfrm>
            <a:off x="6853158" y="511874"/>
            <a:ext cx="5338842" cy="707886"/>
          </a:xfrm>
          <a:prstGeom prst="rect">
            <a:avLst/>
          </a:prstGeom>
          <a:solidFill>
            <a:srgbClr val="00B0F0"/>
          </a:solidFill>
        </p:spPr>
        <p:txBody>
          <a:bodyPr wrap="square">
            <a:spAutoFit/>
          </a:bodyPr>
          <a:lstStyle/>
          <a:p>
            <a:r>
              <a:rPr lang="zh-TW" altLang="en-US" sz="4000" dirty="0" smtClean="0">
                <a:solidFill>
                  <a:schemeClr val="bg1"/>
                </a:solidFill>
              </a:rPr>
              <a:t>資安實務專題講座</a:t>
            </a:r>
            <a:endParaRPr lang="zh-TW" altLang="en-US" sz="4000" dirty="0">
              <a:solidFill>
                <a:schemeClr val="bg1"/>
              </a:solidFill>
            </a:endParaRPr>
          </a:p>
        </p:txBody>
      </p:sp>
      <p:sp>
        <p:nvSpPr>
          <p:cNvPr id="8" name="矩形 7"/>
          <p:cNvSpPr/>
          <p:nvPr/>
        </p:nvSpPr>
        <p:spPr>
          <a:xfrm>
            <a:off x="2747702" y="2045797"/>
            <a:ext cx="6871433" cy="646331"/>
          </a:xfrm>
          <a:prstGeom prst="rect">
            <a:avLst/>
          </a:prstGeom>
          <a:solidFill>
            <a:schemeClr val="accent6">
              <a:lumMod val="50000"/>
            </a:schemeClr>
          </a:solidFill>
        </p:spPr>
        <p:txBody>
          <a:bodyPr wrap="none">
            <a:spAutoFit/>
          </a:bodyPr>
          <a:lstStyle/>
          <a:p>
            <a:r>
              <a:rPr lang="en-US" altLang="zh-TW" sz="3600" b="1" dirty="0" smtClean="0">
                <a:solidFill>
                  <a:schemeClr val="bg1"/>
                </a:solidFill>
                <a:effectLst>
                  <a:outerShdw blurRad="38100" dist="38100" dir="2700000" algn="tl">
                    <a:srgbClr val="000000">
                      <a:alpha val="43137"/>
                    </a:srgbClr>
                  </a:outerShdw>
                </a:effectLst>
              </a:rPr>
              <a:t>CTF</a:t>
            </a:r>
            <a:r>
              <a:rPr lang="zh-TW" altLang="en-US" sz="3600" b="1" dirty="0" smtClean="0">
                <a:solidFill>
                  <a:schemeClr val="bg1"/>
                </a:solidFill>
                <a:effectLst>
                  <a:outerShdw blurRad="38100" dist="38100" dir="2700000" algn="tl">
                    <a:srgbClr val="000000">
                      <a:alpha val="43137"/>
                    </a:srgbClr>
                  </a:outerShdw>
                </a:effectLst>
              </a:rPr>
              <a:t>搶旗大賽的重要資安實務技術</a:t>
            </a:r>
            <a:endParaRPr lang="zh-TW" altLang="en-US" sz="3600"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0" y="511874"/>
            <a:ext cx="6853158" cy="707886"/>
          </a:xfrm>
          <a:prstGeom prst="rect">
            <a:avLst/>
          </a:prstGeom>
          <a:solidFill>
            <a:schemeClr val="accent2">
              <a:lumMod val="20000"/>
              <a:lumOff val="80000"/>
            </a:schemeClr>
          </a:solidFill>
        </p:spPr>
        <p:txBody>
          <a:bodyPr wrap="none">
            <a:spAutoFit/>
          </a:bodyPr>
          <a:lstStyle/>
          <a:p>
            <a:r>
              <a:rPr lang="zh-TW" altLang="en-US" sz="4000" b="1" dirty="0" smtClean="0">
                <a:effectLst>
                  <a:outerShdw blurRad="38100" dist="38100" dir="2700000" algn="tl">
                    <a:srgbClr val="000000">
                      <a:alpha val="43137"/>
                    </a:srgbClr>
                  </a:outerShdw>
                </a:effectLst>
              </a:rPr>
              <a:t>教育部資訊安全人才培育計畫</a:t>
            </a:r>
            <a:endParaRPr lang="zh-TW"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920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28758" y="1412340"/>
            <a:ext cx="3163195" cy="4583420"/>
          </a:xfrm>
          <a:prstGeom prst="rect">
            <a:avLst/>
          </a:prstGeom>
        </p:spPr>
      </p:pic>
      <p:pic>
        <p:nvPicPr>
          <p:cNvPr id="3" name="內容版面配置區 5"/>
          <p:cNvPicPr>
            <a:picLocks noGrp="1" noChangeAspect="1"/>
          </p:cNvPicPr>
          <p:nvPr>
            <p:ph sz="half" idx="1"/>
          </p:nvPr>
        </p:nvPicPr>
        <p:blipFill>
          <a:blip r:embed="rId3"/>
          <a:stretch>
            <a:fillRect/>
          </a:stretch>
        </p:blipFill>
        <p:spPr>
          <a:xfrm>
            <a:off x="3997473" y="1412340"/>
            <a:ext cx="3536894" cy="4647014"/>
          </a:xfrm>
          <a:prstGeom prst="rect">
            <a:avLst/>
          </a:prstGeom>
          <a:ln>
            <a:noFill/>
          </a:ln>
          <a:effectLst>
            <a:outerShdw blurRad="292100" dist="139700" dir="2700000" algn="tl" rotWithShape="0">
              <a:srgbClr val="333333">
                <a:alpha val="65000"/>
              </a:srgbClr>
            </a:outerShdw>
          </a:effectLst>
        </p:spPr>
      </p:pic>
      <p:pic>
        <p:nvPicPr>
          <p:cNvPr id="2" name="圖片 1"/>
          <p:cNvPicPr>
            <a:picLocks noChangeAspect="1"/>
          </p:cNvPicPr>
          <p:nvPr/>
        </p:nvPicPr>
        <p:blipFill rotWithShape="1">
          <a:blip r:embed="rId4"/>
          <a:srcRect l="11465" r="15149"/>
          <a:stretch/>
        </p:blipFill>
        <p:spPr>
          <a:xfrm>
            <a:off x="7939888" y="1412340"/>
            <a:ext cx="3440317" cy="4687908"/>
          </a:xfrm>
          <a:prstGeom prst="rect">
            <a:avLst/>
          </a:prstGeom>
        </p:spPr>
      </p:pic>
      <p:sp>
        <p:nvSpPr>
          <p:cNvPr id="6" name="標題 1"/>
          <p:cNvSpPr>
            <a:spLocks noGrp="1"/>
          </p:cNvSpPr>
          <p:nvPr>
            <p:ph type="title"/>
          </p:nvPr>
        </p:nvSpPr>
        <p:spPr>
          <a:xfrm>
            <a:off x="0" y="184057"/>
            <a:ext cx="12192000" cy="938574"/>
          </a:xfrm>
          <a:solidFill>
            <a:schemeClr val="accent4">
              <a:lumMod val="50000"/>
            </a:schemeClr>
          </a:solidFill>
        </p:spPr>
        <p:txBody>
          <a:bodyPr/>
          <a:lstStyle/>
          <a:p>
            <a:r>
              <a:rPr lang="zh-TW" altLang="en-US" dirty="0" smtClean="0">
                <a:solidFill>
                  <a:schemeClr val="bg1"/>
                </a:solidFill>
              </a:rPr>
              <a:t>推薦閱讀</a:t>
            </a:r>
            <a:endParaRPr lang="zh-TW" altLang="en-US" dirty="0">
              <a:solidFill>
                <a:schemeClr val="bg1"/>
              </a:solidFill>
            </a:endParaRPr>
          </a:p>
        </p:txBody>
      </p:sp>
    </p:spTree>
    <p:extLst>
      <p:ext uri="{BB962C8B-B14F-4D97-AF65-F5344CB8AC3E}">
        <p14:creationId xmlns:p14="http://schemas.microsoft.com/office/powerpoint/2010/main" val="1465216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234003" y="2491983"/>
            <a:ext cx="1708874" cy="1068492"/>
          </a:xfrm>
          <a:prstGeom prst="rect">
            <a:avLst/>
          </a:prstGeom>
        </p:spPr>
      </p:pic>
      <p:cxnSp>
        <p:nvCxnSpPr>
          <p:cNvPr id="6" name="直線單箭頭接點 5"/>
          <p:cNvCxnSpPr/>
          <p:nvPr/>
        </p:nvCxnSpPr>
        <p:spPr>
          <a:xfrm flipV="1">
            <a:off x="3157950" y="2802469"/>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199" y="1743357"/>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366242" y="1342461"/>
            <a:ext cx="1915909" cy="923330"/>
          </a:xfrm>
          <a:prstGeom prst="rect">
            <a:avLst/>
          </a:prstGeom>
        </p:spPr>
        <p:txBody>
          <a:bodyPr wrap="none">
            <a:spAutoFit/>
          </a:bodyPr>
          <a:lstStyle/>
          <a:p>
            <a:r>
              <a:rPr lang="zh-TW" altLang="en-US" sz="2700" dirty="0"/>
              <a:t>網站伺服器</a:t>
            </a:r>
            <a:endParaRPr lang="en-US" altLang="zh-TW" sz="2700" dirty="0"/>
          </a:p>
          <a:p>
            <a:r>
              <a:rPr lang="en-US" altLang="zh-TW" sz="2700" dirty="0"/>
              <a:t>Web Server</a:t>
            </a:r>
            <a:endParaRPr lang="zh-TW" altLang="en-US" sz="2700" dirty="0"/>
          </a:p>
        </p:txBody>
      </p:sp>
      <p:sp>
        <p:nvSpPr>
          <p:cNvPr id="8" name="矩形 7"/>
          <p:cNvSpPr/>
          <p:nvPr/>
        </p:nvSpPr>
        <p:spPr>
          <a:xfrm>
            <a:off x="316369" y="1644759"/>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cxnSp>
        <p:nvCxnSpPr>
          <p:cNvPr id="11" name="直線單箭頭接點 10"/>
          <p:cNvCxnSpPr/>
          <p:nvPr/>
        </p:nvCxnSpPr>
        <p:spPr>
          <a:xfrm flipH="1">
            <a:off x="4021381" y="3023854"/>
            <a:ext cx="4046818" cy="23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4160" y="2944850"/>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9394483" y="4271208"/>
            <a:ext cx="2262158" cy="830997"/>
          </a:xfrm>
          <a:prstGeom prst="rect">
            <a:avLst/>
          </a:prstGeom>
        </p:spPr>
        <p:txBody>
          <a:bodyPr wrap="none">
            <a:spAutoFit/>
          </a:bodyPr>
          <a:lstStyle/>
          <a:p>
            <a:r>
              <a:rPr lang="zh-TW" altLang="en-US" sz="2700" dirty="0"/>
              <a:t>資料庫伺服器</a:t>
            </a:r>
            <a:endParaRPr lang="en-US" altLang="zh-TW" sz="2700" dirty="0"/>
          </a:p>
          <a:p>
            <a:r>
              <a:rPr lang="en-US" altLang="zh-TW" sz="2100" dirty="0"/>
              <a:t>Database Server</a:t>
            </a:r>
            <a:endParaRPr lang="zh-TW" altLang="en-US" sz="2100" dirty="0"/>
          </a:p>
        </p:txBody>
      </p:sp>
      <p:sp>
        <p:nvSpPr>
          <p:cNvPr id="15" name="矩形 14"/>
          <p:cNvSpPr/>
          <p:nvPr/>
        </p:nvSpPr>
        <p:spPr>
          <a:xfrm>
            <a:off x="0" y="492508"/>
            <a:ext cx="12192000" cy="646331"/>
          </a:xfrm>
          <a:prstGeom prst="rect">
            <a:avLst/>
          </a:prstGeom>
          <a:solidFill>
            <a:schemeClr val="accent4">
              <a:lumMod val="50000"/>
            </a:schemeClr>
          </a:solidFill>
        </p:spPr>
        <p:txBody>
          <a:bodyPr wrap="square">
            <a:spAutoFit/>
          </a:bodyPr>
          <a:lstStyle/>
          <a:p>
            <a:r>
              <a:rPr lang="zh-TW" altLang="en-US" sz="3600" b="1" dirty="0">
                <a:solidFill>
                  <a:schemeClr val="bg1"/>
                </a:solidFill>
                <a:effectLst>
                  <a:outerShdw blurRad="38100" dist="38100" dir="2700000" algn="tl">
                    <a:srgbClr val="000000">
                      <a:alpha val="43137"/>
                    </a:srgbClr>
                  </a:outerShdw>
                </a:effectLst>
              </a:rPr>
              <a:t>基本運作方式</a:t>
            </a:r>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en-US" altLang="zh-TW" sz="3600" dirty="0">
                <a:solidFill>
                  <a:schemeClr val="bg1"/>
                </a:solidFill>
              </a:rPr>
              <a:t>(Protocol)</a:t>
            </a:r>
            <a:endParaRPr lang="zh-TW" altLang="en-US" sz="3600" dirty="0">
              <a:solidFill>
                <a:schemeClr val="bg1"/>
              </a:solidFill>
            </a:endParaRPr>
          </a:p>
        </p:txBody>
      </p:sp>
      <p:sp>
        <p:nvSpPr>
          <p:cNvPr id="9" name="矩形 8"/>
          <p:cNvSpPr/>
          <p:nvPr/>
        </p:nvSpPr>
        <p:spPr>
          <a:xfrm>
            <a:off x="2982276" y="2160937"/>
            <a:ext cx="3367397"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Request</a:t>
            </a:r>
            <a:r>
              <a:rPr lang="zh-TW" altLang="en-US" sz="3200" b="1" dirty="0">
                <a:effectLst>
                  <a:outerShdw blurRad="38100" dist="38100" dir="2700000" algn="tl">
                    <a:srgbClr val="000000">
                      <a:alpha val="43137"/>
                    </a:srgbClr>
                  </a:outerShdw>
                </a:effectLst>
              </a:rPr>
              <a:t>請求</a:t>
            </a:r>
            <a:endParaRPr lang="zh-TW" altLang="en-US" sz="3200" dirty="0"/>
          </a:p>
        </p:txBody>
      </p:sp>
      <p:sp>
        <p:nvSpPr>
          <p:cNvPr id="20" name="矩形 19"/>
          <p:cNvSpPr/>
          <p:nvPr/>
        </p:nvSpPr>
        <p:spPr>
          <a:xfrm>
            <a:off x="4936809" y="3245244"/>
            <a:ext cx="3614066"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Response</a:t>
            </a:r>
            <a:r>
              <a:rPr lang="zh-TW" altLang="en-US" sz="3200" b="1" dirty="0">
                <a:effectLst>
                  <a:outerShdw blurRad="38100" dist="38100" dir="2700000" algn="tl">
                    <a:srgbClr val="000000">
                      <a:alpha val="43137"/>
                    </a:srgbClr>
                  </a:outerShdw>
                </a:effectLst>
              </a:rPr>
              <a:t>回應</a:t>
            </a:r>
            <a:endParaRPr lang="zh-TW" altLang="en-US" sz="3200" dirty="0"/>
          </a:p>
        </p:txBody>
      </p:sp>
      <p:sp>
        <p:nvSpPr>
          <p:cNvPr id="13" name="矩形 12"/>
          <p:cNvSpPr/>
          <p:nvPr/>
        </p:nvSpPr>
        <p:spPr>
          <a:xfrm>
            <a:off x="5107949" y="3886776"/>
            <a:ext cx="3470181" cy="400110"/>
          </a:xfrm>
          <a:prstGeom prst="rect">
            <a:avLst/>
          </a:prstGeom>
          <a:solidFill>
            <a:srgbClr val="FFC000"/>
          </a:solidFill>
        </p:spPr>
        <p:txBody>
          <a:bodyPr wrap="none">
            <a:spAutoFit/>
          </a:bodyPr>
          <a:lstStyle/>
          <a:p>
            <a:r>
              <a:rPr lang="en-US" altLang="zh-TW" sz="2000" b="1" dirty="0" smtClean="0">
                <a:effectLst>
                  <a:outerShdw blurRad="38100" dist="38100" dir="2700000" algn="tl">
                    <a:srgbClr val="000000">
                      <a:alpha val="43137"/>
                    </a:srgbClr>
                  </a:outerShdw>
                </a:effectLst>
              </a:rPr>
              <a:t>HTTP Response</a:t>
            </a:r>
            <a:r>
              <a:rPr lang="zh-TW" altLang="en-US" sz="2000" b="1" dirty="0" smtClean="0">
                <a:effectLst>
                  <a:outerShdw blurRad="38100" dist="38100" dir="2700000" algn="tl">
                    <a:srgbClr val="000000">
                      <a:alpha val="43137"/>
                    </a:srgbClr>
                  </a:outerShdw>
                </a:effectLst>
              </a:rPr>
              <a:t>回應  封包內容</a:t>
            </a:r>
            <a:endParaRPr lang="zh-TW" altLang="en-US" sz="2000" dirty="0"/>
          </a:p>
        </p:txBody>
      </p:sp>
      <p:sp>
        <p:nvSpPr>
          <p:cNvPr id="14" name="矩形 13"/>
          <p:cNvSpPr/>
          <p:nvPr/>
        </p:nvSpPr>
        <p:spPr>
          <a:xfrm>
            <a:off x="168251" y="3952477"/>
            <a:ext cx="3257302" cy="400110"/>
          </a:xfrm>
          <a:prstGeom prst="rect">
            <a:avLst/>
          </a:prstGeom>
          <a:solidFill>
            <a:schemeClr val="accent6">
              <a:lumMod val="20000"/>
              <a:lumOff val="80000"/>
            </a:schemeClr>
          </a:solidFill>
        </p:spPr>
        <p:txBody>
          <a:bodyPr wrap="none">
            <a:spAutoFit/>
          </a:bodyPr>
          <a:lstStyle/>
          <a:p>
            <a:r>
              <a:rPr lang="en-US" altLang="zh-TW" sz="2000" b="1" dirty="0" smtClean="0">
                <a:effectLst>
                  <a:outerShdw blurRad="38100" dist="38100" dir="2700000" algn="tl">
                    <a:srgbClr val="000000">
                      <a:alpha val="43137"/>
                    </a:srgbClr>
                  </a:outerShdw>
                </a:effectLst>
              </a:rPr>
              <a:t>HTTP Request</a:t>
            </a:r>
            <a:r>
              <a:rPr lang="zh-TW" altLang="en-US" sz="2000" b="1" dirty="0" smtClean="0">
                <a:effectLst>
                  <a:outerShdw blurRad="38100" dist="38100" dir="2700000" algn="tl">
                    <a:srgbClr val="000000">
                      <a:alpha val="43137"/>
                    </a:srgbClr>
                  </a:outerShdw>
                </a:effectLst>
              </a:rPr>
              <a:t>請求 封</a:t>
            </a:r>
            <a:r>
              <a:rPr lang="zh-TW" altLang="en-US" sz="2000" b="1" dirty="0">
                <a:effectLst>
                  <a:outerShdw blurRad="38100" dist="38100" dir="2700000" algn="tl">
                    <a:srgbClr val="000000">
                      <a:alpha val="43137"/>
                    </a:srgbClr>
                  </a:outerShdw>
                </a:effectLst>
              </a:rPr>
              <a:t>包</a:t>
            </a:r>
            <a:r>
              <a:rPr lang="zh-TW" altLang="en-US" sz="2000" b="1" dirty="0" smtClean="0">
                <a:effectLst>
                  <a:outerShdw blurRad="38100" dist="38100" dir="2700000" algn="tl">
                    <a:srgbClr val="000000">
                      <a:alpha val="43137"/>
                    </a:srgbClr>
                  </a:outerShdw>
                </a:effectLst>
              </a:rPr>
              <a:t>內容</a:t>
            </a:r>
            <a:endParaRPr lang="zh-TW" altLang="en-US" sz="2000" dirty="0"/>
          </a:p>
        </p:txBody>
      </p:sp>
      <p:sp>
        <p:nvSpPr>
          <p:cNvPr id="2" name="矩形 1"/>
          <p:cNvSpPr/>
          <p:nvPr/>
        </p:nvSpPr>
        <p:spPr>
          <a:xfrm>
            <a:off x="260339" y="4482641"/>
            <a:ext cx="4346490" cy="2031325"/>
          </a:xfrm>
          <a:prstGeom prst="rect">
            <a:avLst/>
          </a:prstGeom>
          <a:solidFill>
            <a:schemeClr val="accent6">
              <a:lumMod val="20000"/>
              <a:lumOff val="80000"/>
            </a:schemeClr>
          </a:solidFill>
        </p:spPr>
        <p:txBody>
          <a:bodyPr wrap="square">
            <a:spAutoFit/>
          </a:bodyPr>
          <a:lstStyle/>
          <a:p>
            <a:r>
              <a:rPr lang="zh-TW" altLang="en-US" b="1" dirty="0">
                <a:effectLst>
                  <a:outerShdw blurRad="38100" dist="38100" dir="2700000" algn="tl">
                    <a:srgbClr val="000000">
                      <a:alpha val="43137"/>
                    </a:srgbClr>
                  </a:outerShdw>
                </a:effectLst>
              </a:rPr>
              <a:t>如何發出</a:t>
            </a:r>
            <a:r>
              <a:rPr lang="en-US" altLang="zh-TW" b="1" dirty="0">
                <a:effectLst>
                  <a:outerShdw blurRad="38100" dist="38100" dir="2700000" algn="tl">
                    <a:srgbClr val="000000">
                      <a:alpha val="43137"/>
                    </a:srgbClr>
                  </a:outerShdw>
                </a:effectLst>
              </a:rPr>
              <a:t>HTTP</a:t>
            </a:r>
            <a:r>
              <a:rPr lang="zh-TW" altLang="en-US" b="1" dirty="0">
                <a:effectLst>
                  <a:outerShdw blurRad="38100" dist="38100" dir="2700000" algn="tl">
                    <a:srgbClr val="000000">
                      <a:alpha val="43137"/>
                    </a:srgbClr>
                  </a:outerShdw>
                </a:effectLst>
              </a:rPr>
              <a:t>要求 </a:t>
            </a:r>
            <a:r>
              <a:rPr lang="en-US" altLang="zh-TW" b="1" dirty="0">
                <a:effectLst>
                  <a:outerShdw blurRad="38100" dist="38100" dir="2700000" algn="tl">
                    <a:srgbClr val="000000">
                      <a:alpha val="43137"/>
                    </a:srgbClr>
                  </a:outerShdw>
                </a:effectLst>
              </a:rPr>
              <a:t>(HTTP Request)</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要求方法</a:t>
            </a:r>
            <a:r>
              <a:rPr lang="en-US" altLang="zh-TW" b="1" dirty="0">
                <a:effectLst>
                  <a:outerShdw blurRad="38100" dist="38100" dir="2700000" algn="tl">
                    <a:srgbClr val="000000">
                      <a:alpha val="43137"/>
                    </a:srgbClr>
                  </a:outerShdw>
                </a:effectLst>
              </a:rPr>
              <a:t>(Request Methods)</a:t>
            </a:r>
          </a:p>
          <a:p>
            <a:r>
              <a:rPr lang="zh-TW" altLang="en-US" b="1" dirty="0" smtClean="0">
                <a:effectLst>
                  <a:outerShdw blurRad="38100" dist="38100" dir="2700000" algn="tl">
                    <a:srgbClr val="000000">
                      <a:alpha val="43137"/>
                    </a:srgbClr>
                  </a:outerShdw>
                </a:effectLst>
              </a:rPr>
              <a:t>     </a:t>
            </a:r>
            <a:r>
              <a:rPr lang="en-US" altLang="zh-TW" sz="1400" b="1" dirty="0" err="1" smtClean="0">
                <a:effectLst>
                  <a:outerShdw blurRad="38100" dist="38100" dir="2700000" algn="tl">
                    <a:srgbClr val="000000">
                      <a:alpha val="43137"/>
                    </a:srgbClr>
                  </a:outerShdw>
                </a:effectLst>
              </a:rPr>
              <a:t>GET,POST,DElETE,PUT.PATCH</a:t>
            </a:r>
            <a:r>
              <a:rPr lang="en-US" altLang="zh-TW" sz="1400" b="1" dirty="0">
                <a:effectLst>
                  <a:outerShdw blurRad="38100" dist="38100" dir="2700000" algn="tl">
                    <a:srgbClr val="000000">
                      <a:alpha val="43137"/>
                    </a:srgbClr>
                  </a:outerShdw>
                </a:effectLst>
              </a:rPr>
              <a:t>,...</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要求標頭</a:t>
            </a:r>
            <a:r>
              <a:rPr lang="en-US" altLang="zh-TW" b="1" dirty="0">
                <a:effectLst>
                  <a:outerShdw blurRad="38100" dist="38100" dir="2700000" algn="tl">
                    <a:srgbClr val="000000">
                      <a:alpha val="43137"/>
                    </a:srgbClr>
                  </a:outerShdw>
                </a:effectLst>
              </a:rPr>
              <a:t>(Request Headers)</a:t>
            </a:r>
          </a:p>
          <a:p>
            <a:r>
              <a:rPr lang="zh-TW" altLang="en-US" b="1" dirty="0" smtClean="0">
                <a:effectLst>
                  <a:outerShdw blurRad="38100" dist="38100" dir="2700000" algn="tl">
                    <a:srgbClr val="000000">
                      <a:alpha val="43137"/>
                    </a:srgbClr>
                  </a:outerShdw>
                </a:effectLst>
              </a:rPr>
              <a:t>     </a:t>
            </a:r>
            <a:r>
              <a:rPr lang="en-US" altLang="zh-TW" sz="1600" b="1" dirty="0" err="1" smtClean="0">
                <a:effectLst>
                  <a:outerShdw blurRad="38100" dist="38100" dir="2700000" algn="tl">
                    <a:srgbClr val="000000">
                      <a:alpha val="43137"/>
                    </a:srgbClr>
                  </a:outerShdw>
                </a:effectLst>
              </a:rPr>
              <a:t>Connection,Content</a:t>
            </a:r>
            <a:r>
              <a:rPr lang="en-US" altLang="zh-TW" sz="1600" b="1" dirty="0" smtClean="0">
                <a:effectLst>
                  <a:outerShdw blurRad="38100" dist="38100" dir="2700000" algn="tl">
                    <a:srgbClr val="000000">
                      <a:alpha val="43137"/>
                    </a:srgbClr>
                  </a:outerShdw>
                </a:effectLst>
              </a:rPr>
              <a:t>-</a:t>
            </a:r>
            <a:r>
              <a:rPr lang="en-US" altLang="zh-TW" sz="1600" b="1" dirty="0" err="1" smtClean="0">
                <a:effectLst>
                  <a:outerShdw blurRad="38100" dist="38100" dir="2700000" algn="tl">
                    <a:srgbClr val="000000">
                      <a:alpha val="43137"/>
                    </a:srgbClr>
                  </a:outerShdw>
                </a:effectLst>
              </a:rPr>
              <a:t>Type,Accept</a:t>
            </a:r>
            <a:r>
              <a:rPr lang="en-US" altLang="zh-TW" sz="1600" b="1" dirty="0" smtClean="0">
                <a:effectLst>
                  <a:outerShdw blurRad="38100" dist="38100" dir="2700000" algn="tl">
                    <a:srgbClr val="000000">
                      <a:alpha val="43137"/>
                    </a:srgbClr>
                  </a:outerShdw>
                </a:effectLst>
              </a:rPr>
              <a:t>-Language</a:t>
            </a:r>
            <a:r>
              <a:rPr lang="en-US" altLang="zh-TW" sz="1600" b="1" dirty="0">
                <a:effectLst>
                  <a:outerShdw blurRad="38100" dist="38100" dir="2700000" algn="tl">
                    <a:srgbClr val="000000">
                      <a:alpha val="43137"/>
                    </a:srgbClr>
                  </a:outerShdw>
                </a:effectLst>
              </a:rPr>
              <a:t>,...</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斷行符號 </a:t>
            </a:r>
            <a:r>
              <a:rPr lang="en-US" altLang="zh-TW" b="1" dirty="0">
                <a:effectLst>
                  <a:outerShdw blurRad="38100" dist="38100" dir="2700000" algn="tl">
                    <a:srgbClr val="000000">
                      <a:alpha val="43137"/>
                    </a:srgbClr>
                  </a:outerShdw>
                </a:effectLst>
              </a:rPr>
              <a:t>(CRLF)</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要求內容主體 </a:t>
            </a:r>
            <a:r>
              <a:rPr lang="en-US" altLang="zh-TW" b="1" dirty="0">
                <a:effectLst>
                  <a:outerShdw blurRad="38100" dist="38100" dir="2700000" algn="tl">
                    <a:srgbClr val="000000">
                      <a:alpha val="43137"/>
                    </a:srgbClr>
                  </a:outerShdw>
                </a:effectLst>
              </a:rPr>
              <a:t>(Request Body)</a:t>
            </a:r>
          </a:p>
        </p:txBody>
      </p:sp>
      <p:sp>
        <p:nvSpPr>
          <p:cNvPr id="10" name="矩形 9"/>
          <p:cNvSpPr/>
          <p:nvPr/>
        </p:nvSpPr>
        <p:spPr>
          <a:xfrm>
            <a:off x="5107949" y="4482641"/>
            <a:ext cx="3909302" cy="1754326"/>
          </a:xfrm>
          <a:prstGeom prst="rect">
            <a:avLst/>
          </a:prstGeom>
          <a:solidFill>
            <a:schemeClr val="accent2">
              <a:lumMod val="20000"/>
              <a:lumOff val="80000"/>
            </a:schemeClr>
          </a:solidFill>
        </p:spPr>
        <p:txBody>
          <a:bodyPr wrap="square">
            <a:spAutoFit/>
          </a:bodyPr>
          <a:lstStyle/>
          <a:p>
            <a:r>
              <a:rPr lang="zh-TW" altLang="en-US" b="1" dirty="0">
                <a:effectLst>
                  <a:outerShdw blurRad="38100" dist="38100" dir="2700000" algn="tl">
                    <a:srgbClr val="000000">
                      <a:alpha val="43137"/>
                    </a:srgbClr>
                  </a:outerShdw>
                </a:effectLst>
              </a:rPr>
              <a:t>如何回應</a:t>
            </a:r>
            <a:r>
              <a:rPr lang="en-US" altLang="zh-TW" b="1" dirty="0">
                <a:effectLst>
                  <a:outerShdw blurRad="38100" dist="38100" dir="2700000" algn="tl">
                    <a:srgbClr val="000000">
                      <a:alpha val="43137"/>
                    </a:srgbClr>
                  </a:outerShdw>
                </a:effectLst>
              </a:rPr>
              <a:t>HTTP</a:t>
            </a:r>
            <a:r>
              <a:rPr lang="zh-TW" altLang="en-US" b="1" dirty="0">
                <a:effectLst>
                  <a:outerShdw blurRad="38100" dist="38100" dir="2700000" algn="tl">
                    <a:srgbClr val="000000">
                      <a:alpha val="43137"/>
                    </a:srgbClr>
                  </a:outerShdw>
                </a:effectLst>
              </a:rPr>
              <a:t>訊息 </a:t>
            </a:r>
            <a:r>
              <a:rPr lang="en-US" altLang="zh-TW" b="1" dirty="0">
                <a:effectLst>
                  <a:outerShdw blurRad="38100" dist="38100" dir="2700000" algn="tl">
                    <a:srgbClr val="000000">
                      <a:alpha val="43137"/>
                    </a:srgbClr>
                  </a:outerShdw>
                </a:effectLst>
              </a:rPr>
              <a:t>(HTTP Response)</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回應狀態碼</a:t>
            </a:r>
            <a:r>
              <a:rPr lang="en-US" altLang="zh-TW" b="1" dirty="0">
                <a:effectLst>
                  <a:outerShdw blurRad="38100" dist="38100" dir="2700000" algn="tl">
                    <a:srgbClr val="000000">
                      <a:alpha val="43137"/>
                    </a:srgbClr>
                  </a:outerShdw>
                </a:effectLst>
              </a:rPr>
              <a:t>(Response Status Codes)</a:t>
            </a:r>
          </a:p>
          <a:p>
            <a:r>
              <a:rPr lang="zh-TW" altLang="en-US" b="1" dirty="0" smtClean="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HTTP/l.1 </a:t>
            </a:r>
            <a:r>
              <a:rPr lang="en-US" altLang="zh-TW" b="1" dirty="0">
                <a:effectLst>
                  <a:outerShdw blurRad="38100" dist="38100" dir="2700000" algn="tl">
                    <a:srgbClr val="000000">
                      <a:alpha val="43137"/>
                    </a:srgbClr>
                  </a:outerShdw>
                </a:effectLst>
              </a:rPr>
              <a:t>200 OK</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回應標頭</a:t>
            </a:r>
            <a:r>
              <a:rPr lang="en-US" altLang="zh-TW" b="1" dirty="0">
                <a:effectLst>
                  <a:outerShdw blurRad="38100" dist="38100" dir="2700000" algn="tl">
                    <a:srgbClr val="000000">
                      <a:alpha val="43137"/>
                    </a:srgbClr>
                  </a:outerShdw>
                </a:effectLst>
              </a:rPr>
              <a:t>(Response Headers)</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斷行符號 </a:t>
            </a:r>
            <a:r>
              <a:rPr lang="en-US" altLang="zh-TW" b="1" dirty="0">
                <a:effectLst>
                  <a:outerShdw blurRad="38100" dist="38100" dir="2700000" algn="tl">
                    <a:srgbClr val="000000">
                      <a:alpha val="43137"/>
                    </a:srgbClr>
                  </a:outerShdw>
                </a:effectLst>
              </a:rPr>
              <a:t>(CRLF)</a:t>
            </a:r>
          </a:p>
          <a:p>
            <a:pPr marL="285750" indent="-285750">
              <a:buFont typeface="Wingdings" panose="05000000000000000000" pitchFamily="2" charset="2"/>
              <a:buChar char="n"/>
            </a:pPr>
            <a:r>
              <a:rPr lang="zh-TW" altLang="en-US" b="1" dirty="0">
                <a:effectLst>
                  <a:outerShdw blurRad="38100" dist="38100" dir="2700000" algn="tl">
                    <a:srgbClr val="000000">
                      <a:alpha val="43137"/>
                    </a:srgbClr>
                  </a:outerShdw>
                </a:effectLst>
              </a:rPr>
              <a:t>回應內容主體</a:t>
            </a:r>
            <a:r>
              <a:rPr lang="en-US" altLang="zh-TW" b="1" dirty="0">
                <a:effectLst>
                  <a:outerShdw blurRad="38100" dist="38100" dir="2700000" algn="tl">
                    <a:srgbClr val="000000">
                      <a:alpha val="43137"/>
                    </a:srgbClr>
                  </a:outerShdw>
                </a:effectLst>
              </a:rPr>
              <a:t>(Response Body)</a:t>
            </a:r>
          </a:p>
        </p:txBody>
      </p:sp>
      <p:sp>
        <p:nvSpPr>
          <p:cNvPr id="12" name="矩形 11"/>
          <p:cNvSpPr/>
          <p:nvPr/>
        </p:nvSpPr>
        <p:spPr>
          <a:xfrm>
            <a:off x="3454504" y="1334594"/>
            <a:ext cx="4948254" cy="646331"/>
          </a:xfrm>
          <a:prstGeom prst="rect">
            <a:avLst/>
          </a:prstGeom>
        </p:spPr>
        <p:txBody>
          <a:bodyPr wrap="square">
            <a:spAutoFit/>
          </a:bodyPr>
          <a:lstStyle/>
          <a:p>
            <a:r>
              <a:rPr lang="en-US" altLang="zh-TW" dirty="0" smtClean="0"/>
              <a:t>The </a:t>
            </a:r>
            <a:r>
              <a:rPr lang="en-US" altLang="zh-TW" dirty="0"/>
              <a:t>client sends a </a:t>
            </a:r>
            <a:r>
              <a:rPr lang="en-US" altLang="zh-TW" b="1" dirty="0">
                <a:solidFill>
                  <a:srgbClr val="FF0000"/>
                </a:solidFill>
                <a:effectLst>
                  <a:outerShdw blurRad="38100" dist="38100" dir="2700000" algn="tl">
                    <a:srgbClr val="000000">
                      <a:alpha val="43137"/>
                    </a:srgbClr>
                  </a:outerShdw>
                </a:effectLst>
              </a:rPr>
              <a:t>request</a:t>
            </a:r>
            <a:r>
              <a:rPr lang="en-US" altLang="zh-TW" dirty="0"/>
              <a:t> message to the server.  </a:t>
            </a:r>
            <a:endParaRPr lang="en-US" altLang="zh-TW" dirty="0" smtClean="0"/>
          </a:p>
          <a:p>
            <a:r>
              <a:rPr lang="en-US" altLang="zh-TW" dirty="0" smtClean="0"/>
              <a:t>The </a:t>
            </a:r>
            <a:r>
              <a:rPr lang="en-US" altLang="zh-TW" dirty="0"/>
              <a:t>server, in turn, returns a </a:t>
            </a:r>
            <a:r>
              <a:rPr lang="en-US" altLang="zh-TW" b="1" dirty="0">
                <a:solidFill>
                  <a:srgbClr val="FF0000"/>
                </a:solidFill>
                <a:effectLst>
                  <a:outerShdw blurRad="38100" dist="38100" dir="2700000" algn="tl">
                    <a:srgbClr val="000000">
                      <a:alpha val="43137"/>
                    </a:srgbClr>
                  </a:outerShdw>
                </a:effectLst>
              </a:rPr>
              <a:t>response</a:t>
            </a:r>
            <a:r>
              <a:rPr lang="en-US" altLang="zh-TW" dirty="0"/>
              <a:t> message.</a:t>
            </a:r>
            <a:endParaRPr lang="zh-TW" altLang="en-US" dirty="0"/>
          </a:p>
        </p:txBody>
      </p:sp>
    </p:spTree>
    <p:extLst>
      <p:ext uri="{BB962C8B-B14F-4D97-AF65-F5344CB8AC3E}">
        <p14:creationId xmlns:p14="http://schemas.microsoft.com/office/powerpoint/2010/main" val="3924749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01751"/>
            <a:ext cx="12192000" cy="938574"/>
          </a:xfrm>
          <a:solidFill>
            <a:schemeClr val="accent4">
              <a:lumMod val="50000"/>
            </a:schemeClr>
          </a:solidFill>
        </p:spPr>
        <p:txBody>
          <a:bodyPr>
            <a:normAutofit fontScale="90000"/>
          </a:bodyPr>
          <a:lstStyle/>
          <a:p>
            <a:r>
              <a:rPr lang="en-US" altLang="zh-TW" dirty="0" smtClean="0">
                <a:solidFill>
                  <a:schemeClr val="bg1"/>
                </a:solidFill>
              </a:rPr>
              <a:t>HTTP </a:t>
            </a:r>
            <a:r>
              <a:rPr lang="zh-TW" altLang="en-US" dirty="0">
                <a:solidFill>
                  <a:schemeClr val="bg1"/>
                </a:solidFill>
              </a:rPr>
              <a:t>通訊協定的</a:t>
            </a:r>
            <a:r>
              <a:rPr lang="zh-TW" altLang="en-US" dirty="0" smtClean="0">
                <a:solidFill>
                  <a:schemeClr val="bg1"/>
                </a:solidFill>
              </a:rPr>
              <a:t>版本</a:t>
            </a:r>
            <a:r>
              <a:rPr lang="en-US" altLang="zh-TW" dirty="0">
                <a:solidFill>
                  <a:schemeClr val="bg1"/>
                </a:solidFill>
              </a:rPr>
              <a:t/>
            </a:r>
            <a:br>
              <a:rPr lang="en-US" altLang="zh-TW" dirty="0">
                <a:solidFill>
                  <a:schemeClr val="bg1"/>
                </a:solidFill>
              </a:rPr>
            </a:br>
            <a:r>
              <a:rPr lang="en-US" altLang="zh-TW" sz="2000" dirty="0">
                <a:solidFill>
                  <a:schemeClr val="bg1"/>
                </a:solidFill>
              </a:rPr>
              <a:t>https://zh.wikipedia.org/wiki/</a:t>
            </a:r>
            <a:r>
              <a:rPr lang="zh-TW" altLang="en-US" sz="2000" dirty="0">
                <a:solidFill>
                  <a:schemeClr val="bg1"/>
                </a:solidFill>
              </a:rPr>
              <a:t>超文本傳輸</a:t>
            </a:r>
            <a:r>
              <a:rPr lang="zh-TW" altLang="en-US" sz="2000" dirty="0" smtClean="0">
                <a:solidFill>
                  <a:schemeClr val="bg1"/>
                </a:solidFill>
              </a:rPr>
              <a:t>協定</a:t>
            </a:r>
            <a:endParaRPr lang="zh-TW" altLang="en-US" sz="2000" dirty="0">
              <a:solidFill>
                <a:schemeClr val="bg1"/>
              </a:solidFill>
            </a:endParaRPr>
          </a:p>
        </p:txBody>
      </p:sp>
      <p:graphicFrame>
        <p:nvGraphicFramePr>
          <p:cNvPr id="4" name="表格 3"/>
          <p:cNvGraphicFramePr>
            <a:graphicFrameLocks noGrp="1"/>
          </p:cNvGraphicFramePr>
          <p:nvPr>
            <p:extLst/>
          </p:nvPr>
        </p:nvGraphicFramePr>
        <p:xfrm>
          <a:off x="126748" y="1368733"/>
          <a:ext cx="11938503" cy="5280434"/>
        </p:xfrm>
        <a:graphic>
          <a:graphicData uri="http://schemas.openxmlformats.org/drawingml/2006/table">
            <a:tbl>
              <a:tblPr firstRow="1" bandRow="1">
                <a:tableStyleId>{5C22544A-7EE6-4342-B048-85BDC9FD1C3A}</a:tableStyleId>
              </a:tblPr>
              <a:tblGrid>
                <a:gridCol w="1095470"/>
                <a:gridCol w="10843033"/>
              </a:tblGrid>
              <a:tr h="370840">
                <a:tc>
                  <a:txBody>
                    <a:bodyPr/>
                    <a:lstStyle/>
                    <a:p>
                      <a:r>
                        <a:rPr lang="zh-TW" altLang="en-US" dirty="0" smtClean="0">
                          <a:solidFill>
                            <a:schemeClr val="bg1"/>
                          </a:solidFill>
                        </a:rPr>
                        <a:t>版本</a:t>
                      </a:r>
                      <a:endParaRPr lang="zh-TW" altLang="en-US" dirty="0"/>
                    </a:p>
                  </a:txBody>
                  <a:tcPr/>
                </a:tc>
                <a:tc>
                  <a:txBody>
                    <a:bodyPr/>
                    <a:lstStyle/>
                    <a:p>
                      <a:r>
                        <a:rPr lang="zh-TW" altLang="en-US" dirty="0" smtClean="0"/>
                        <a:t>特色</a:t>
                      </a:r>
                      <a:endParaRPr lang="zh-TW" altLang="en-US" dirty="0"/>
                    </a:p>
                  </a:txBody>
                  <a:tcPr/>
                </a:tc>
              </a:tr>
              <a:tr h="270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HTTP/0.9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1991</a:t>
                      </a:r>
                      <a:r>
                        <a:rPr lang="zh-TW" altLang="en-US" sz="1200" b="1" dirty="0" smtClean="0">
                          <a:effectLst>
                            <a:outerShdw blurRad="38100" dist="38100" dir="2700000" algn="tl">
                              <a:srgbClr val="000000">
                                <a:alpha val="43137"/>
                              </a:srgbClr>
                            </a:outerShdw>
                          </a:effectLst>
                        </a:rPr>
                        <a:t>年</a:t>
                      </a:r>
                      <a:r>
                        <a:rPr lang="en-US" altLang="zh-TW" sz="1200" b="1" dirty="0" smtClean="0">
                          <a:effectLst>
                            <a:outerShdw blurRad="38100" dist="38100" dir="2700000" algn="tl">
                              <a:srgbClr val="000000">
                                <a:alpha val="43137"/>
                              </a:srgbClr>
                            </a:outerShdw>
                          </a:effectLst>
                        </a:rPr>
                        <a:t> </a:t>
                      </a:r>
                      <a:r>
                        <a:rPr lang="zh-TW" altLang="en-US" sz="1200" b="1" dirty="0" smtClean="0">
                          <a:effectLst>
                            <a:outerShdw blurRad="38100" dist="38100" dir="2700000" algn="tl">
                              <a:srgbClr val="000000">
                                <a:alpha val="43137"/>
                              </a:srgbClr>
                            </a:outerShdw>
                          </a:effectLst>
                        </a:rPr>
                        <a:t>發表</a:t>
                      </a:r>
                      <a:r>
                        <a:rPr lang="en-US" altLang="zh-TW" sz="1200" b="1" dirty="0" smtClean="0">
                          <a:effectLst>
                            <a:outerShdw blurRad="38100" dist="38100" dir="2700000" algn="tl">
                              <a:srgbClr val="000000">
                                <a:alpha val="43137"/>
                              </a:srgbClr>
                            </a:outerShdw>
                          </a:effectLst>
                        </a:rPr>
                        <a:t>(</a:t>
                      </a:r>
                      <a:r>
                        <a:rPr lang="zh-TW" altLang="en-US" sz="1200" b="1" dirty="0" smtClean="0">
                          <a:effectLst>
                            <a:outerShdw blurRad="38100" dist="38100" dir="2700000" algn="tl">
                              <a:srgbClr val="000000">
                                <a:alpha val="43137"/>
                              </a:srgbClr>
                            </a:outerShdw>
                          </a:effectLst>
                        </a:rPr>
                        <a:t>己廢止</a:t>
                      </a:r>
                      <a:r>
                        <a:rPr lang="en-US" altLang="zh-TW" sz="1200" b="1" dirty="0" smtClean="0">
                          <a:effectLst>
                            <a:outerShdw blurRad="38100" dist="38100" dir="2700000" algn="tl">
                              <a:srgbClr val="000000">
                                <a:alpha val="43137"/>
                              </a:srgbClr>
                            </a:outerShdw>
                          </a:effectLst>
                        </a:rPr>
                        <a:t>)</a:t>
                      </a:r>
                      <a:r>
                        <a:rPr lang="zh-TW" altLang="en-US" sz="1200" b="1" dirty="0" smtClean="0">
                          <a:effectLst>
                            <a:outerShdw blurRad="38100" dist="38100" dir="2700000" algn="tl">
                              <a:srgbClr val="000000">
                                <a:alpha val="43137"/>
                              </a:srgbClr>
                            </a:outerShdw>
                          </a:effectLst>
                        </a:rPr>
                        <a:t> 只接受</a:t>
                      </a:r>
                      <a:r>
                        <a:rPr lang="en-US" altLang="zh-TW" sz="1200" b="1" dirty="0" smtClean="0">
                          <a:effectLst>
                            <a:outerShdw blurRad="38100" dist="38100" dir="2700000" algn="tl">
                              <a:srgbClr val="000000">
                                <a:alpha val="43137"/>
                              </a:srgbClr>
                            </a:outerShdw>
                          </a:effectLst>
                        </a:rPr>
                        <a:t>GET</a:t>
                      </a:r>
                      <a:r>
                        <a:rPr lang="zh-TW" altLang="en-US" sz="1200" b="1" dirty="0" smtClean="0">
                          <a:effectLst>
                            <a:outerShdw blurRad="38100" dist="38100" dir="2700000" algn="tl">
                              <a:srgbClr val="000000">
                                <a:alpha val="43137"/>
                              </a:srgbClr>
                            </a:outerShdw>
                          </a:effectLst>
                        </a:rPr>
                        <a:t>請求方法，沒有在通訊中指定版本號。不支援</a:t>
                      </a:r>
                      <a:r>
                        <a:rPr lang="en-US" altLang="zh-TW" sz="1200" b="1" dirty="0" smtClean="0">
                          <a:effectLst>
                            <a:outerShdw blurRad="38100" dist="38100" dir="2700000" algn="tl">
                              <a:srgbClr val="000000">
                                <a:alpha val="43137"/>
                              </a:srgbClr>
                            </a:outerShdw>
                          </a:effectLst>
                        </a:rPr>
                        <a:t>POST</a:t>
                      </a:r>
                      <a:r>
                        <a:rPr lang="zh-TW" altLang="en-US" sz="1200" b="1" dirty="0" smtClean="0">
                          <a:effectLst>
                            <a:outerShdw blurRad="38100" dist="38100" dir="2700000" algn="tl">
                              <a:srgbClr val="000000">
                                <a:alpha val="43137"/>
                              </a:srgbClr>
                            </a:outerShdw>
                          </a:effectLst>
                        </a:rPr>
                        <a:t>方法，因此用戶端無法向伺服器傳遞太多資訊。</a:t>
                      </a:r>
                      <a:endParaRPr lang="en-US" altLang="zh-TW" sz="1200" b="1" dirty="0" smtClean="0">
                        <a:effectLst>
                          <a:outerShdw blurRad="38100" dist="38100" dir="2700000" algn="tl">
                            <a:srgbClr val="000000">
                              <a:alpha val="43137"/>
                            </a:srgbClr>
                          </a:outerShdw>
                        </a:effectLst>
                      </a:endParaRPr>
                    </a:p>
                  </a:txBody>
                  <a:tcPr/>
                </a:tc>
              </a:tr>
              <a:tr h="276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HTTP/1.0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1996</a:t>
                      </a:r>
                      <a:r>
                        <a:rPr lang="zh-TW" altLang="en-US" sz="1200" b="1" dirty="0" smtClean="0">
                          <a:effectLst>
                            <a:outerShdw blurRad="38100" dist="38100" dir="2700000" algn="tl">
                              <a:srgbClr val="000000">
                                <a:alpha val="43137"/>
                              </a:srgbClr>
                            </a:outerShdw>
                          </a:effectLst>
                        </a:rPr>
                        <a:t>年</a:t>
                      </a:r>
                      <a:r>
                        <a:rPr lang="en-US" altLang="zh-TW" sz="1200" b="1" dirty="0" smtClean="0">
                          <a:effectLst>
                            <a:outerShdw blurRad="38100" dist="38100" dir="2700000" algn="tl">
                              <a:srgbClr val="000000">
                                <a:alpha val="43137"/>
                              </a:srgbClr>
                            </a:outerShdw>
                          </a:effectLst>
                        </a:rPr>
                        <a:t> 5</a:t>
                      </a:r>
                      <a:r>
                        <a:rPr lang="zh-TW" altLang="en-US" sz="1200" b="1" dirty="0" smtClean="0">
                          <a:effectLst>
                            <a:outerShdw blurRad="38100" dist="38100" dir="2700000" algn="tl">
                              <a:srgbClr val="000000">
                                <a:alpha val="43137"/>
                              </a:srgbClr>
                            </a:outerShdw>
                          </a:effectLst>
                        </a:rPr>
                        <a:t>月發表</a:t>
                      </a:r>
                      <a:r>
                        <a:rPr lang="en-US" altLang="zh-TW" sz="1200" b="1" dirty="0" smtClean="0">
                          <a:effectLst>
                            <a:outerShdw blurRad="38100" dist="38100" dir="2700000" algn="tl">
                              <a:srgbClr val="000000">
                                <a:alpha val="43137"/>
                              </a:srgbClr>
                            </a:outerShdw>
                          </a:effectLst>
                        </a:rPr>
                        <a:t>(RFC 1945)</a:t>
                      </a:r>
                    </a:p>
                  </a:txBody>
                  <a:tcPr/>
                </a:tc>
              </a:tr>
              <a:tr h="370840">
                <a:tc>
                  <a:txBody>
                    <a:bodyPr/>
                    <a:lstStyle/>
                    <a:p>
                      <a:r>
                        <a:rPr lang="en-US" altLang="zh-TW" b="1" dirty="0" smtClean="0">
                          <a:effectLst>
                            <a:outerShdw blurRad="38100" dist="38100" dir="2700000" algn="tl">
                              <a:srgbClr val="000000">
                                <a:alpha val="43137"/>
                              </a:srgbClr>
                            </a:outerShdw>
                          </a:effectLst>
                        </a:rPr>
                        <a:t>HTTP/1.1</a:t>
                      </a:r>
                      <a:endParaRPr lang="zh-TW" altLang="en-US" b="1" dirty="0">
                        <a:effectLst>
                          <a:outerShdw blurRad="38100" dist="38100" dir="2700000" algn="tl">
                            <a:srgbClr val="000000">
                              <a:alpha val="43137"/>
                            </a:srgbClr>
                          </a:outerShdw>
                        </a:effectLst>
                      </a:endParaRPr>
                    </a:p>
                  </a:txBody>
                  <a:tcPr>
                    <a:solidFill>
                      <a:srgbClr val="FFFF0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400" b="1" dirty="0" smtClean="0">
                          <a:effectLst>
                            <a:outerShdw blurRad="38100" dist="38100" dir="2700000" algn="tl">
                              <a:srgbClr val="000000">
                                <a:alpha val="43137"/>
                              </a:srgbClr>
                            </a:outerShdw>
                          </a:effectLst>
                        </a:rPr>
                        <a:t>1997</a:t>
                      </a:r>
                      <a:r>
                        <a:rPr lang="zh-TW" altLang="en-US" sz="1400" b="1" dirty="0" smtClean="0">
                          <a:effectLst>
                            <a:outerShdw blurRad="38100" dist="38100" dir="2700000" algn="tl">
                              <a:srgbClr val="000000">
                                <a:alpha val="43137"/>
                              </a:srgbClr>
                            </a:outerShdw>
                          </a:effectLst>
                        </a:rPr>
                        <a:t>年</a:t>
                      </a:r>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月發表</a:t>
                      </a:r>
                      <a:r>
                        <a:rPr lang="en-US" altLang="zh-TW" sz="1400" b="1" dirty="0" smtClean="0">
                          <a:effectLst>
                            <a:outerShdw blurRad="38100" dist="38100" dir="2700000" algn="tl">
                              <a:srgbClr val="000000">
                                <a:alpha val="43137"/>
                              </a:srgbClr>
                            </a:outerShdw>
                          </a:effectLst>
                        </a:rPr>
                        <a:t>( RFC 2068)</a:t>
                      </a:r>
                    </a:p>
                    <a:p>
                      <a:pPr marL="285750" indent="-285750">
                        <a:buFont typeface="Wingdings" panose="05000000000000000000" pitchFamily="2" charset="2"/>
                        <a:buChar char="Ø"/>
                      </a:pPr>
                      <a:r>
                        <a:rPr lang="en-US" altLang="zh-TW" sz="1400" b="1" dirty="0" smtClean="0">
                          <a:effectLst>
                            <a:outerShdw blurRad="38100" dist="38100" dir="2700000" algn="tl">
                              <a:srgbClr val="000000">
                                <a:alpha val="43137"/>
                              </a:srgbClr>
                            </a:outerShdw>
                          </a:effectLst>
                        </a:rPr>
                        <a:t>1999</a:t>
                      </a:r>
                      <a:r>
                        <a:rPr lang="zh-TW" altLang="en-US" sz="1400" b="1" dirty="0" smtClean="0">
                          <a:effectLst>
                            <a:outerShdw blurRad="38100" dist="38100" dir="2700000" algn="tl">
                              <a:srgbClr val="000000">
                                <a:alpha val="43137"/>
                              </a:srgbClr>
                            </a:outerShdw>
                          </a:effectLst>
                        </a:rPr>
                        <a:t>年</a:t>
                      </a:r>
                      <a:r>
                        <a:rPr lang="en-US" altLang="zh-TW" sz="1400" b="1" dirty="0" smtClean="0">
                          <a:effectLst>
                            <a:outerShdw blurRad="38100" dist="38100" dir="2700000" algn="tl">
                              <a:srgbClr val="000000">
                                <a:alpha val="43137"/>
                              </a:srgbClr>
                            </a:outerShdw>
                          </a:effectLst>
                        </a:rPr>
                        <a:t>6</a:t>
                      </a:r>
                      <a:r>
                        <a:rPr lang="zh-TW" altLang="en-US" sz="1400" b="1" dirty="0" smtClean="0">
                          <a:effectLst>
                            <a:outerShdw blurRad="38100" dist="38100" dir="2700000" algn="tl">
                              <a:srgbClr val="000000">
                                <a:alpha val="43137"/>
                              </a:srgbClr>
                            </a:outerShdw>
                          </a:effectLst>
                        </a:rPr>
                        <a:t>月發布</a:t>
                      </a:r>
                      <a:r>
                        <a:rPr lang="en-US" altLang="zh-TW" sz="1400" b="1" dirty="0" smtClean="0">
                          <a:effectLst>
                            <a:outerShdw blurRad="38100" dist="38100" dir="2700000" algn="tl">
                              <a:srgbClr val="000000">
                                <a:alpha val="43137"/>
                              </a:srgbClr>
                            </a:outerShdw>
                          </a:effectLst>
                        </a:rPr>
                        <a:t>HTTP/1.1</a:t>
                      </a:r>
                      <a:r>
                        <a:rPr lang="zh-TW" altLang="en-US" sz="1400" b="1" dirty="0" smtClean="0">
                          <a:effectLst>
                            <a:outerShdw blurRad="38100" dist="38100" dir="2700000" algn="tl">
                              <a:srgbClr val="000000">
                                <a:alpha val="43137"/>
                              </a:srgbClr>
                            </a:outerShdw>
                          </a:effectLst>
                        </a:rPr>
                        <a:t>更新版</a:t>
                      </a:r>
                      <a:r>
                        <a:rPr lang="en-US" altLang="zh-TW" sz="1400" b="1" dirty="0" smtClean="0">
                          <a:effectLst>
                            <a:outerShdw blurRad="38100" dist="38100" dir="2700000" algn="tl">
                              <a:srgbClr val="000000">
                                <a:alpha val="43137"/>
                              </a:srgbClr>
                            </a:outerShdw>
                          </a:effectLst>
                        </a:rPr>
                        <a:t>( RFC 2616)</a:t>
                      </a:r>
                    </a:p>
                    <a:p>
                      <a:pPr marL="0" indent="0">
                        <a:buFontTx/>
                        <a:buNone/>
                      </a:pPr>
                      <a:r>
                        <a:rPr lang="zh-TW" altLang="en-US" b="1" dirty="0" smtClean="0">
                          <a:effectLst>
                            <a:outerShdw blurRad="38100" dist="38100" dir="2700000" algn="tl">
                              <a:srgbClr val="000000">
                                <a:alpha val="43137"/>
                              </a:srgbClr>
                            </a:outerShdw>
                          </a:effectLst>
                        </a:rPr>
                        <a:t>     傳輸協議的效能改進</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新增不少</a:t>
                      </a:r>
                      <a:r>
                        <a:rPr lang="en-US" altLang="zh-TW" b="1" dirty="0" smtClean="0">
                          <a:effectLst>
                            <a:outerShdw blurRad="38100" dist="38100" dir="2700000" algn="tl">
                              <a:srgbClr val="000000">
                                <a:alpha val="43137"/>
                              </a:srgbClr>
                            </a:outerShdw>
                          </a:effectLst>
                        </a:rPr>
                        <a:t>HTTP</a:t>
                      </a:r>
                      <a:r>
                        <a:rPr lang="zh-TW" altLang="en-US" b="1" dirty="0" smtClean="0">
                          <a:effectLst>
                            <a:outerShdw blurRad="38100" dist="38100" dir="2700000" algn="tl">
                              <a:srgbClr val="000000">
                                <a:alpha val="43137"/>
                              </a:srgbClr>
                            </a:outerShdw>
                          </a:effectLst>
                        </a:rPr>
                        <a:t>標頭定義</a:t>
                      </a:r>
                      <a:r>
                        <a:rPr lang="en-US" altLang="zh-TW" b="1" dirty="0" smtClean="0">
                          <a:effectLst>
                            <a:outerShdw blurRad="38100" dist="38100" dir="2700000" algn="tl">
                              <a:srgbClr val="000000">
                                <a:alpha val="43137"/>
                              </a:srgbClr>
                            </a:outerShdw>
                          </a:effectLst>
                        </a:rPr>
                        <a:t>)</a:t>
                      </a:r>
                    </a:p>
                    <a:p>
                      <a:pPr marL="742950" lvl="1" indent="-285750">
                        <a:buFont typeface="Wingdings" panose="05000000000000000000" pitchFamily="2" charset="2"/>
                        <a:buChar char="n"/>
                      </a:pPr>
                      <a:r>
                        <a:rPr lang="zh-TW" altLang="en-US" sz="1400" b="1" dirty="0" smtClean="0">
                          <a:effectLst>
                            <a:outerShdw blurRad="38100" dist="38100" dir="2700000" algn="tl">
                              <a:srgbClr val="000000">
                                <a:alpha val="43137"/>
                              </a:srgbClr>
                            </a:outerShdw>
                          </a:effectLst>
                        </a:rPr>
                        <a:t>持續連線狀態 </a:t>
                      </a:r>
                      <a:r>
                        <a:rPr lang="en-US" altLang="zh-TW" sz="1400" b="1" dirty="0" smtClean="0">
                          <a:effectLst>
                            <a:outerShdw blurRad="38100" dist="38100" dir="2700000" algn="tl">
                              <a:srgbClr val="000000">
                                <a:alpha val="43137"/>
                              </a:srgbClr>
                            </a:outerShdw>
                          </a:effectLst>
                        </a:rPr>
                        <a:t>(persistent connection) (MDN)</a:t>
                      </a:r>
                    </a:p>
                    <a:p>
                      <a:pPr marL="742950" lvl="1" indent="-285750">
                        <a:buFont typeface="Wingdings" panose="05000000000000000000" pitchFamily="2" charset="2"/>
                        <a:buChar char="n"/>
                      </a:pPr>
                      <a:r>
                        <a:rPr lang="zh-TW" altLang="en-US" sz="1400" b="1" dirty="0" smtClean="0">
                          <a:effectLst>
                            <a:outerShdw blurRad="38100" dist="38100" dir="2700000" algn="tl">
                              <a:srgbClr val="000000">
                                <a:alpha val="43137"/>
                              </a:srgbClr>
                            </a:outerShdw>
                          </a:effectLst>
                        </a:rPr>
                        <a:t>切塊編碼傳輸 </a:t>
                      </a:r>
                      <a:r>
                        <a:rPr lang="en-US" altLang="zh-TW" sz="1400" b="1" dirty="0" smtClean="0">
                          <a:effectLst>
                            <a:outerShdw blurRad="38100" dist="38100" dir="2700000" algn="tl">
                              <a:srgbClr val="000000">
                                <a:alpha val="43137"/>
                              </a:srgbClr>
                            </a:outerShdw>
                          </a:effectLst>
                        </a:rPr>
                        <a:t>(chunked encoding transfer) (MDN)</a:t>
                      </a:r>
                    </a:p>
                    <a:p>
                      <a:pPr marL="742950" lvl="1" indent="-285750">
                        <a:buFont typeface="Wingdings" panose="05000000000000000000" pitchFamily="2" charset="2"/>
                        <a:buChar char="n"/>
                      </a:pPr>
                      <a:r>
                        <a:rPr lang="zh-TW" altLang="en-US" sz="1400" b="1" dirty="0" smtClean="0">
                          <a:effectLst>
                            <a:outerShdw blurRad="38100" dist="38100" dir="2700000" algn="tl">
                              <a:srgbClr val="000000">
                                <a:alpha val="43137"/>
                              </a:srgbClr>
                            </a:outerShdw>
                          </a:effectLst>
                        </a:rPr>
                        <a:t>位元範圍請求 </a:t>
                      </a:r>
                      <a:r>
                        <a:rPr lang="en-US" altLang="zh-TW" sz="1400" b="1" dirty="0" smtClean="0">
                          <a:effectLst>
                            <a:outerShdw blurRad="38100" dist="38100" dir="2700000" algn="tl">
                              <a:srgbClr val="000000">
                                <a:alpha val="43137"/>
                              </a:srgbClr>
                            </a:outerShdw>
                          </a:effectLst>
                        </a:rPr>
                        <a:t>(byte range request) (MDN)</a:t>
                      </a:r>
                    </a:p>
                    <a:p>
                      <a:pPr marL="742950" lvl="1" indent="-285750">
                        <a:buFont typeface="Wingdings" panose="05000000000000000000" pitchFamily="2" charset="2"/>
                        <a:buChar char="n"/>
                      </a:pPr>
                      <a:r>
                        <a:rPr lang="zh-TW" altLang="en-US" sz="1400" b="1" dirty="0" smtClean="0">
                          <a:effectLst>
                            <a:outerShdw blurRad="38100" dist="38100" dir="2700000" algn="tl">
                              <a:srgbClr val="000000">
                                <a:alpha val="43137"/>
                              </a:srgbClr>
                            </a:outerShdw>
                          </a:effectLst>
                        </a:rPr>
                        <a:t>額外快取機制 </a:t>
                      </a:r>
                      <a:r>
                        <a:rPr lang="en-US" altLang="zh-TW" sz="1400" b="1" dirty="0" smtClean="0">
                          <a:effectLst>
                            <a:outerShdw blurRad="38100" dist="38100" dir="2700000" algn="tl">
                              <a:srgbClr val="000000">
                                <a:alpha val="43137"/>
                              </a:srgbClr>
                            </a:outerShdw>
                          </a:effectLst>
                        </a:rPr>
                        <a:t>(cache control)</a:t>
                      </a:r>
                    </a:p>
                    <a:p>
                      <a:pPr marL="742950" lvl="1" indent="-285750">
                        <a:buFont typeface="Wingdings" panose="05000000000000000000" pitchFamily="2" charset="2"/>
                        <a:buChar char="n"/>
                      </a:pPr>
                      <a:r>
                        <a:rPr lang="zh-TW" altLang="en-US" sz="1400" b="1" dirty="0" smtClean="0">
                          <a:effectLst>
                            <a:outerShdw blurRad="38100" dist="38100" dir="2700000" algn="tl">
                              <a:srgbClr val="000000">
                                <a:alpha val="43137"/>
                              </a:srgbClr>
                            </a:outerShdw>
                          </a:effectLst>
                        </a:rPr>
                        <a:t>請求管線作業 </a:t>
                      </a:r>
                      <a:r>
                        <a:rPr lang="en-US" altLang="zh-TW" sz="1400" b="1" dirty="0" smtClean="0">
                          <a:effectLst>
                            <a:outerShdw blurRad="38100" dist="38100" dir="2700000" algn="tl">
                              <a:srgbClr val="000000">
                                <a:alpha val="43137"/>
                              </a:srgbClr>
                            </a:outerShdw>
                          </a:effectLst>
                        </a:rPr>
                        <a:t>(request pipelining) (</a:t>
                      </a:r>
                      <a:r>
                        <a:rPr lang="zh-TW" altLang="en-US" sz="1400" b="1" dirty="0" smtClean="0">
                          <a:effectLst>
                            <a:outerShdw blurRad="38100" dist="38100" dir="2700000" algn="tl">
                              <a:srgbClr val="000000">
                                <a:alpha val="43137"/>
                              </a:srgbClr>
                            </a:outerShdw>
                          </a:effectLst>
                        </a:rPr>
                        <a:t>需搭配持續連接狀態特性才能用</a:t>
                      </a:r>
                      <a:r>
                        <a:rPr lang="en-US" altLang="zh-TW" sz="1400"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en-US" altLang="zh-TW" b="1" dirty="0" smtClean="0">
                          <a:effectLst>
                            <a:outerShdw blurRad="38100" dist="38100" dir="2700000" algn="tl">
                              <a:srgbClr val="000000">
                                <a:alpha val="43137"/>
                              </a:srgbClr>
                            </a:outerShdw>
                          </a:effectLst>
                        </a:rPr>
                        <a:t>2014</a:t>
                      </a:r>
                      <a:r>
                        <a:rPr lang="zh-TW" altLang="en-US" b="1" dirty="0" smtClean="0">
                          <a:effectLst>
                            <a:outerShdw blurRad="38100" dist="38100" dir="2700000" algn="tl">
                              <a:srgbClr val="000000">
                                <a:alpha val="43137"/>
                              </a:srgbClr>
                            </a:outerShdw>
                          </a:effectLst>
                        </a:rPr>
                        <a:t>年</a:t>
                      </a:r>
                      <a:r>
                        <a:rPr lang="en-US" altLang="zh-TW" b="1" dirty="0" smtClean="0">
                          <a:effectLst>
                            <a:outerShdw blurRad="38100" dist="38100" dir="2700000" algn="tl">
                              <a:srgbClr val="000000">
                                <a:alpha val="43137"/>
                              </a:srgbClr>
                            </a:outerShdw>
                          </a:effectLst>
                        </a:rPr>
                        <a:t>6</a:t>
                      </a:r>
                      <a:r>
                        <a:rPr lang="zh-TW" altLang="en-US" b="1" dirty="0" smtClean="0">
                          <a:effectLst>
                            <a:outerShdw blurRad="38100" dist="38100" dir="2700000" algn="tl">
                              <a:srgbClr val="000000">
                                <a:alpha val="43137"/>
                              </a:srgbClr>
                            </a:outerShdw>
                          </a:effectLst>
                        </a:rPr>
                        <a:t>月再次更新</a:t>
                      </a:r>
                      <a:r>
                        <a:rPr lang="en-US" altLang="zh-TW" b="1" dirty="0" smtClean="0">
                          <a:effectLst>
                            <a:outerShdw blurRad="38100" dist="38100" dir="2700000" algn="tl">
                              <a:srgbClr val="000000">
                                <a:alpha val="43137"/>
                              </a:srgbClr>
                            </a:outerShdw>
                          </a:effectLst>
                        </a:rPr>
                        <a:t>HTTP/1.1</a:t>
                      </a:r>
                      <a:r>
                        <a:rPr lang="zh-TW" altLang="en-US" b="1" dirty="0" smtClean="0">
                          <a:effectLst>
                            <a:outerShdw blurRad="38100" dist="38100" dir="2700000" algn="tl">
                              <a:srgbClr val="000000">
                                <a:alpha val="43137"/>
                              </a:srgbClr>
                            </a:outerShdw>
                          </a:effectLst>
                        </a:rPr>
                        <a:t>並將規格文件拆成六份</a:t>
                      </a:r>
                      <a:endParaRPr lang="en-US" altLang="zh-TW" b="1" dirty="0" smtClean="0">
                        <a:effectLst>
                          <a:outerShdw blurRad="38100" dist="38100" dir="2700000" algn="tl">
                            <a:srgbClr val="000000">
                              <a:alpha val="43137"/>
                            </a:srgbClr>
                          </a:outerShdw>
                        </a:effectLst>
                      </a:endParaRPr>
                    </a:p>
                    <a:p>
                      <a:pPr lvl="1"/>
                      <a:r>
                        <a:rPr lang="en-US" altLang="zh-TW" sz="1400" b="1" dirty="0" smtClean="0">
                          <a:effectLst>
                            <a:outerShdw blurRad="38100" dist="38100" dir="2700000" algn="tl">
                              <a:srgbClr val="000000">
                                <a:alpha val="43137"/>
                              </a:srgbClr>
                            </a:outerShdw>
                          </a:effectLst>
                        </a:rPr>
                        <a:t>RFC 7230 HTTP/1.1: Message Syntax and Routing</a:t>
                      </a:r>
                    </a:p>
                    <a:p>
                      <a:pPr lvl="1"/>
                      <a:r>
                        <a:rPr lang="en-US" altLang="zh-TW" sz="1400" b="1" dirty="0" smtClean="0">
                          <a:effectLst>
                            <a:outerShdw blurRad="38100" dist="38100" dir="2700000" algn="tl">
                              <a:srgbClr val="000000">
                                <a:alpha val="43137"/>
                              </a:srgbClr>
                            </a:outerShdw>
                          </a:effectLst>
                        </a:rPr>
                        <a:t>RFC 7231 HTTP/1.1: Semantics and Content (</a:t>
                      </a:r>
                      <a:r>
                        <a:rPr lang="zh-TW" altLang="en-US" sz="1400" b="1" dirty="0" smtClean="0">
                          <a:effectLst>
                            <a:outerShdw blurRad="38100" dist="38100" dir="2700000" algn="tl">
                              <a:srgbClr val="000000">
                                <a:alpha val="43137"/>
                              </a:srgbClr>
                            </a:outerShdw>
                          </a:effectLst>
                        </a:rPr>
                        <a:t>重要</a:t>
                      </a:r>
                      <a:r>
                        <a:rPr lang="en-US" altLang="zh-TW" sz="1400" b="1" dirty="0" smtClean="0">
                          <a:effectLst>
                            <a:outerShdw blurRad="38100" dist="38100" dir="2700000" algn="tl">
                              <a:srgbClr val="000000">
                                <a:alpha val="43137"/>
                              </a:srgbClr>
                            </a:outerShdw>
                          </a:effectLst>
                        </a:rPr>
                        <a:t>)</a:t>
                      </a:r>
                    </a:p>
                    <a:p>
                      <a:pPr lvl="1"/>
                      <a:r>
                        <a:rPr lang="en-US" altLang="zh-TW" sz="1400" b="1" dirty="0" smtClean="0">
                          <a:effectLst>
                            <a:outerShdw blurRad="38100" dist="38100" dir="2700000" algn="tl">
                              <a:srgbClr val="000000">
                                <a:alpha val="43137"/>
                              </a:srgbClr>
                            </a:outerShdw>
                          </a:effectLst>
                        </a:rPr>
                        <a:t>RFC 7232 HTTP/1.1: Conditional Requests</a:t>
                      </a:r>
                    </a:p>
                    <a:p>
                      <a:pPr lvl="1"/>
                      <a:r>
                        <a:rPr lang="en-US" altLang="zh-TW" sz="1400" b="1" dirty="0" smtClean="0">
                          <a:effectLst>
                            <a:outerShdw blurRad="38100" dist="38100" dir="2700000" algn="tl">
                              <a:srgbClr val="000000">
                                <a:alpha val="43137"/>
                              </a:srgbClr>
                            </a:outerShdw>
                          </a:effectLst>
                        </a:rPr>
                        <a:t>RFC 7233 HTTP/1.1: Range Requests</a:t>
                      </a:r>
                    </a:p>
                    <a:p>
                      <a:pPr lvl="1"/>
                      <a:r>
                        <a:rPr lang="en-US" altLang="zh-TW" sz="1400" b="1" dirty="0" smtClean="0">
                          <a:effectLst>
                            <a:outerShdw blurRad="38100" dist="38100" dir="2700000" algn="tl">
                              <a:srgbClr val="000000">
                                <a:alpha val="43137"/>
                              </a:srgbClr>
                            </a:outerShdw>
                          </a:effectLst>
                        </a:rPr>
                        <a:t>RFC 7234 HTTP/1.1: Caching</a:t>
                      </a:r>
                    </a:p>
                    <a:p>
                      <a:pPr lvl="1"/>
                      <a:r>
                        <a:rPr lang="en-US" altLang="zh-TW" sz="1400" b="1" dirty="0" smtClean="0">
                          <a:effectLst>
                            <a:outerShdw blurRad="38100" dist="38100" dir="2700000" algn="tl">
                              <a:srgbClr val="000000">
                                <a:alpha val="43137"/>
                              </a:srgbClr>
                            </a:outerShdw>
                          </a:effectLst>
                        </a:rPr>
                        <a:t>RFC 7235 HTTP/1.1: Authentication </a:t>
                      </a:r>
                    </a:p>
                  </a:txBody>
                  <a:tcPr>
                    <a:solidFill>
                      <a:srgbClr val="FFFF00"/>
                    </a:solidFill>
                  </a:tcPr>
                </a:tc>
              </a:tr>
              <a:tr h="370840">
                <a:tc>
                  <a:txBody>
                    <a:bodyPr/>
                    <a:lstStyle/>
                    <a:p>
                      <a:r>
                        <a:rPr lang="en-US" altLang="zh-TW" dirty="0" smtClean="0"/>
                        <a:t>HTTP/2</a:t>
                      </a:r>
                      <a:endParaRPr lang="zh-TW" altLang="en-US" dirty="0"/>
                    </a:p>
                  </a:txBody>
                  <a:tcPr/>
                </a:tc>
                <a:tc>
                  <a:txBody>
                    <a:bodyPr/>
                    <a:lstStyle/>
                    <a:p>
                      <a:pPr marL="285750" indent="-285750">
                        <a:buFont typeface="Wingdings" panose="05000000000000000000" pitchFamily="2" charset="2"/>
                        <a:buChar char="Ø"/>
                      </a:pPr>
                      <a:r>
                        <a:rPr lang="en-US" altLang="zh-TW" sz="1400" b="1" dirty="0" smtClean="0">
                          <a:effectLst>
                            <a:outerShdw blurRad="38100" dist="38100" dir="2700000" algn="tl">
                              <a:srgbClr val="000000">
                                <a:alpha val="43137"/>
                              </a:srgbClr>
                            </a:outerShdw>
                          </a:effectLst>
                        </a:rPr>
                        <a:t>2014</a:t>
                      </a:r>
                      <a:r>
                        <a:rPr lang="zh-TW" altLang="en-US" sz="1400" b="1" dirty="0" smtClean="0">
                          <a:effectLst>
                            <a:outerShdw blurRad="38100" dist="38100" dir="2700000" algn="tl">
                              <a:srgbClr val="000000">
                                <a:alpha val="43137"/>
                              </a:srgbClr>
                            </a:outerShdw>
                          </a:effectLst>
                        </a:rPr>
                        <a:t>年</a:t>
                      </a:r>
                      <a:r>
                        <a:rPr lang="en-US" altLang="zh-TW" sz="1400" b="1" dirty="0" smtClean="0">
                          <a:effectLst>
                            <a:outerShdw blurRad="38100" dist="38100" dir="2700000" algn="tl">
                              <a:srgbClr val="000000">
                                <a:alpha val="43137"/>
                              </a:srgbClr>
                            </a:outerShdw>
                          </a:effectLst>
                        </a:rPr>
                        <a:t>12</a:t>
                      </a:r>
                      <a:r>
                        <a:rPr lang="zh-TW" altLang="en-US" sz="1400" b="1" dirty="0" smtClean="0">
                          <a:effectLst>
                            <a:outerShdw blurRad="38100" dist="38100" dir="2700000" algn="tl">
                              <a:srgbClr val="000000">
                                <a:alpha val="43137"/>
                              </a:srgbClr>
                            </a:outerShdw>
                          </a:effectLst>
                        </a:rPr>
                        <a:t>月，網際網路工程任務組</a:t>
                      </a:r>
                      <a:r>
                        <a:rPr lang="en-US" altLang="zh-TW" sz="1400" b="1" dirty="0" smtClean="0">
                          <a:effectLst>
                            <a:outerShdw blurRad="38100" dist="38100" dir="2700000" algn="tl">
                              <a:srgbClr val="000000">
                                <a:alpha val="43137"/>
                              </a:srgbClr>
                            </a:outerShdw>
                          </a:effectLst>
                        </a:rPr>
                        <a:t>IETF</a:t>
                      </a:r>
                      <a:r>
                        <a:rPr lang="zh-TW" altLang="en-US" sz="1400" b="1" dirty="0" smtClean="0">
                          <a:effectLst>
                            <a:outerShdw blurRad="38100" dist="38100" dir="2700000" algn="tl">
                              <a:srgbClr val="000000">
                                <a:alpha val="43137"/>
                              </a:srgbClr>
                            </a:outerShdw>
                          </a:effectLst>
                        </a:rPr>
                        <a:t>的</a:t>
                      </a:r>
                      <a:r>
                        <a:rPr lang="en-US" altLang="zh-TW" sz="1400" b="1" dirty="0" smtClean="0">
                          <a:effectLst>
                            <a:outerShdw blurRad="38100" dist="38100" dir="2700000" algn="tl">
                              <a:srgbClr val="000000">
                                <a:alpha val="43137"/>
                              </a:srgbClr>
                            </a:outerShdw>
                          </a:effectLst>
                        </a:rPr>
                        <a:t>Hypertext Transfer Protocol </a:t>
                      </a:r>
                      <a:r>
                        <a:rPr lang="en-US" altLang="zh-TW" sz="1400" b="1" dirty="0" err="1" smtClean="0">
                          <a:effectLst>
                            <a:outerShdw blurRad="38100" dist="38100" dir="2700000" algn="tl">
                              <a:srgbClr val="000000">
                                <a:alpha val="43137"/>
                              </a:srgbClr>
                            </a:outerShdw>
                          </a:effectLst>
                        </a:rPr>
                        <a:t>Bis</a:t>
                      </a:r>
                      <a:r>
                        <a:rPr lang="zh-TW" altLang="en-US" sz="1400" b="1" dirty="0" smtClean="0">
                          <a:effectLst>
                            <a:outerShdw blurRad="38100" dist="38100" dir="2700000" algn="tl">
                              <a:srgbClr val="000000">
                                <a:alpha val="43137"/>
                              </a:srgbClr>
                            </a:outerShdw>
                          </a:effectLst>
                        </a:rPr>
                        <a:t>（</a:t>
                      </a:r>
                      <a:r>
                        <a:rPr lang="en-US" altLang="zh-TW" sz="1400" b="1" dirty="0" err="1" smtClean="0">
                          <a:effectLst>
                            <a:outerShdw blurRad="38100" dist="38100" dir="2700000" algn="tl">
                              <a:srgbClr val="000000">
                                <a:alpha val="43137"/>
                              </a:srgbClr>
                            </a:outerShdw>
                          </a:effectLst>
                        </a:rPr>
                        <a:t>httpbis</a:t>
                      </a:r>
                      <a:r>
                        <a:rPr lang="zh-TW" altLang="en-US" sz="1400" b="1" dirty="0" smtClean="0">
                          <a:effectLst>
                            <a:outerShdw blurRad="38100" dist="38100" dir="2700000" algn="tl">
                              <a:srgbClr val="000000">
                                <a:alpha val="43137"/>
                              </a:srgbClr>
                            </a:outerShdw>
                          </a:effectLst>
                        </a:rPr>
                        <a:t>）工作小組將</a:t>
                      </a:r>
                      <a:r>
                        <a:rPr lang="en-US" altLang="zh-TW" sz="1400" b="1" dirty="0" smtClean="0">
                          <a:effectLst>
                            <a:outerShdw blurRad="38100" dist="38100" dir="2700000" algn="tl">
                              <a:srgbClr val="000000">
                                <a:alpha val="43137"/>
                              </a:srgbClr>
                            </a:outerShdw>
                          </a:effectLst>
                        </a:rPr>
                        <a:t>HTTP/2</a:t>
                      </a:r>
                      <a:r>
                        <a:rPr lang="zh-TW" altLang="en-US" sz="1400" b="1" dirty="0" smtClean="0">
                          <a:effectLst>
                            <a:outerShdw blurRad="38100" dist="38100" dir="2700000" algn="tl">
                              <a:srgbClr val="000000">
                                <a:alpha val="43137"/>
                              </a:srgbClr>
                            </a:outerShdw>
                          </a:effectLst>
                        </a:rPr>
                        <a:t>標準提議遞交至</a:t>
                      </a:r>
                      <a:r>
                        <a:rPr lang="en-US" altLang="zh-TW" sz="1400" b="1" dirty="0" smtClean="0">
                          <a:effectLst>
                            <a:outerShdw blurRad="38100" dist="38100" dir="2700000" algn="tl">
                              <a:srgbClr val="000000">
                                <a:alpha val="43137"/>
                              </a:srgbClr>
                            </a:outerShdw>
                          </a:effectLst>
                        </a:rPr>
                        <a:t>IESG</a:t>
                      </a:r>
                      <a:r>
                        <a:rPr lang="zh-TW" altLang="en-US" sz="1400" b="1" dirty="0" smtClean="0">
                          <a:effectLst>
                            <a:outerShdw blurRad="38100" dist="38100" dir="2700000" algn="tl">
                              <a:srgbClr val="000000">
                                <a:alpha val="43137"/>
                              </a:srgbClr>
                            </a:outerShdw>
                          </a:effectLst>
                        </a:rPr>
                        <a:t>進行討論</a:t>
                      </a:r>
                      <a:endParaRPr lang="en-US" altLang="zh-TW" sz="1400" b="1"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n-US" altLang="zh-TW" sz="1400" b="1" dirty="0" smtClean="0">
                          <a:effectLst>
                            <a:outerShdw blurRad="38100" dist="38100" dir="2700000" algn="tl">
                              <a:srgbClr val="000000">
                                <a:alpha val="43137"/>
                              </a:srgbClr>
                            </a:outerShdw>
                          </a:effectLst>
                        </a:rPr>
                        <a:t>2015</a:t>
                      </a:r>
                      <a:r>
                        <a:rPr lang="zh-TW" altLang="en-US" sz="1400" b="1" dirty="0" smtClean="0">
                          <a:effectLst>
                            <a:outerShdw blurRad="38100" dist="38100" dir="2700000" algn="tl">
                              <a:srgbClr val="000000">
                                <a:alpha val="43137"/>
                              </a:srgbClr>
                            </a:outerShdw>
                          </a:effectLst>
                        </a:rPr>
                        <a:t>年</a:t>
                      </a:r>
                      <a:r>
                        <a:rPr lang="en-US" altLang="zh-TW" sz="1400" b="1" dirty="0" smtClean="0">
                          <a:effectLst>
                            <a:outerShdw blurRad="38100" dist="38100" dir="2700000" algn="tl">
                              <a:srgbClr val="000000">
                                <a:alpha val="43137"/>
                              </a:srgbClr>
                            </a:outerShdw>
                          </a:effectLst>
                        </a:rPr>
                        <a:t>2</a:t>
                      </a:r>
                      <a:r>
                        <a:rPr lang="zh-TW" altLang="en-US" sz="1400" b="1" dirty="0" smtClean="0">
                          <a:effectLst>
                            <a:outerShdw blurRad="38100" dist="38100" dir="2700000" algn="tl">
                              <a:srgbClr val="000000">
                                <a:alpha val="43137"/>
                              </a:srgbClr>
                            </a:outerShdw>
                          </a:effectLst>
                        </a:rPr>
                        <a:t>月</a:t>
                      </a:r>
                      <a:r>
                        <a:rPr lang="en-US" altLang="zh-TW" sz="1400" b="1" dirty="0" smtClean="0">
                          <a:effectLst>
                            <a:outerShdw blurRad="38100" dist="38100" dir="2700000" algn="tl">
                              <a:srgbClr val="000000">
                                <a:alpha val="43137"/>
                              </a:srgbClr>
                            </a:outerShdw>
                          </a:effectLst>
                        </a:rPr>
                        <a:t>17</a:t>
                      </a:r>
                      <a:r>
                        <a:rPr lang="zh-TW" altLang="en-US" sz="1400" b="1" dirty="0" smtClean="0">
                          <a:effectLst>
                            <a:outerShdw blurRad="38100" dist="38100" dir="2700000" algn="tl">
                              <a:srgbClr val="000000">
                                <a:alpha val="43137"/>
                              </a:srgbClr>
                            </a:outerShdw>
                          </a:effectLst>
                        </a:rPr>
                        <a:t>日被批准。</a:t>
                      </a:r>
                      <a:endParaRPr lang="en-US" altLang="zh-TW" sz="1400" b="1"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n-US" altLang="zh-TW" sz="1400" b="1" dirty="0" smtClean="0">
                          <a:effectLst>
                            <a:outerShdw blurRad="38100" dist="38100" dir="2700000" algn="tl">
                              <a:srgbClr val="000000">
                                <a:alpha val="43137"/>
                              </a:srgbClr>
                            </a:outerShdw>
                          </a:effectLst>
                        </a:rPr>
                        <a:t>2015</a:t>
                      </a:r>
                      <a:r>
                        <a:rPr lang="zh-TW" altLang="en-US" sz="1400" b="1" dirty="0" smtClean="0">
                          <a:effectLst>
                            <a:outerShdw blurRad="38100" dist="38100" dir="2700000" algn="tl">
                              <a:srgbClr val="000000">
                                <a:alpha val="43137"/>
                              </a:srgbClr>
                            </a:outerShdw>
                          </a:effectLst>
                        </a:rPr>
                        <a:t>年</a:t>
                      </a:r>
                      <a:r>
                        <a:rPr lang="en-US" altLang="zh-TW" sz="1400" b="1" dirty="0" smtClean="0">
                          <a:effectLst>
                            <a:outerShdw blurRad="38100" dist="38100" dir="2700000" algn="tl">
                              <a:srgbClr val="000000">
                                <a:alpha val="43137"/>
                              </a:srgbClr>
                            </a:outerShdw>
                          </a:effectLst>
                        </a:rPr>
                        <a:t>5</a:t>
                      </a:r>
                      <a:r>
                        <a:rPr lang="zh-TW" altLang="en-US" sz="1400" b="1" dirty="0" smtClean="0">
                          <a:effectLst>
                            <a:outerShdw blurRad="38100" dist="38100" dir="2700000" algn="tl">
                              <a:srgbClr val="000000">
                                <a:alpha val="43137"/>
                              </a:srgbClr>
                            </a:outerShdw>
                          </a:effectLst>
                        </a:rPr>
                        <a:t>月以</a:t>
                      </a:r>
                      <a:r>
                        <a:rPr lang="en-US" altLang="zh-TW" sz="1400" b="1" dirty="0" smtClean="0">
                          <a:effectLst>
                            <a:outerShdw blurRad="38100" dist="38100" dir="2700000" algn="tl">
                              <a:srgbClr val="000000">
                                <a:alpha val="43137"/>
                              </a:srgbClr>
                            </a:outerShdw>
                          </a:effectLst>
                        </a:rPr>
                        <a:t>RFC 7540</a:t>
                      </a:r>
                      <a:r>
                        <a:rPr lang="zh-TW" altLang="en-US" sz="1400" b="1" dirty="0" smtClean="0">
                          <a:effectLst>
                            <a:outerShdw blurRad="38100" dist="38100" dir="2700000" algn="tl">
                              <a:srgbClr val="000000">
                                <a:alpha val="43137"/>
                              </a:srgbClr>
                            </a:outerShdw>
                          </a:effectLst>
                        </a:rPr>
                        <a:t>正式發表</a:t>
                      </a:r>
                      <a:r>
                        <a:rPr lang="en-US" altLang="zh-TW" sz="1400" b="1" dirty="0" smtClean="0">
                          <a:effectLst>
                            <a:outerShdw blurRad="38100" dist="38100" dir="2700000" algn="tl">
                              <a:srgbClr val="000000">
                                <a:alpha val="43137"/>
                              </a:srgbClr>
                            </a:outerShdw>
                          </a:effectLst>
                        </a:rPr>
                        <a:t>HTTP/2</a:t>
                      </a:r>
                      <a:r>
                        <a:rPr lang="zh-TW" altLang="en-US" sz="1400" b="1" dirty="0" smtClean="0">
                          <a:effectLst>
                            <a:outerShdw blurRad="38100" dist="38100" dir="2700000" algn="tl">
                              <a:srgbClr val="000000">
                                <a:alpha val="43137"/>
                              </a:srgbClr>
                            </a:outerShdw>
                          </a:effectLst>
                        </a:rPr>
                        <a:t>標準，取代</a:t>
                      </a:r>
                      <a:r>
                        <a:rPr lang="en-US" altLang="zh-TW" sz="1400" b="1" dirty="0" smtClean="0">
                          <a:effectLst>
                            <a:outerShdw blurRad="38100" dist="38100" dir="2700000" algn="tl">
                              <a:srgbClr val="000000">
                                <a:alpha val="43137"/>
                              </a:srgbClr>
                            </a:outerShdw>
                          </a:effectLst>
                        </a:rPr>
                        <a:t>HTTP 1.1</a:t>
                      </a:r>
                      <a:r>
                        <a:rPr lang="zh-TW" altLang="en-US" sz="1400" b="1" dirty="0" smtClean="0">
                          <a:effectLst>
                            <a:outerShdw blurRad="38100" dist="38100" dir="2700000" algn="tl">
                              <a:srgbClr val="000000">
                                <a:alpha val="43137"/>
                              </a:srgbClr>
                            </a:outerShdw>
                          </a:effectLst>
                        </a:rPr>
                        <a:t>成為</a:t>
                      </a:r>
                      <a:r>
                        <a:rPr lang="en-US" altLang="zh-TW" sz="1400" b="1" dirty="0" smtClean="0">
                          <a:effectLst>
                            <a:outerShdw blurRad="38100" dist="38100" dir="2700000" algn="tl">
                              <a:srgbClr val="000000">
                                <a:alpha val="43137"/>
                              </a:srgbClr>
                            </a:outerShdw>
                          </a:effectLst>
                        </a:rPr>
                        <a:t>HTTP</a:t>
                      </a:r>
                      <a:r>
                        <a:rPr lang="zh-TW" altLang="en-US" sz="1400" b="1" dirty="0" smtClean="0">
                          <a:effectLst>
                            <a:outerShdw blurRad="38100" dist="38100" dir="2700000" algn="tl">
                              <a:srgbClr val="000000">
                                <a:alpha val="43137"/>
                              </a:srgbClr>
                            </a:outerShdw>
                          </a:effectLst>
                        </a:rPr>
                        <a:t>的實現標準 </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瀏覽器相容性</a:t>
                      </a:r>
                      <a:r>
                        <a:rPr lang="en-US" altLang="zh-TW" sz="1400"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zh-TW" altLang="en-US" sz="1400" b="1" dirty="0" smtClean="0">
                          <a:effectLst>
                            <a:outerShdw blurRad="38100" dist="38100" dir="2700000" algn="tl">
                              <a:srgbClr val="000000">
                                <a:alpha val="43137"/>
                              </a:srgbClr>
                            </a:outerShdw>
                          </a:effectLst>
                        </a:rPr>
                        <a:t>僅針對 </a:t>
                      </a:r>
                      <a:r>
                        <a:rPr lang="en-US" altLang="zh-TW" sz="1400" b="1" dirty="0" smtClean="0">
                          <a:effectLst>
                            <a:outerShdw blurRad="38100" dist="38100" dir="2700000" algn="tl">
                              <a:srgbClr val="000000">
                                <a:alpha val="43137"/>
                              </a:srgbClr>
                            </a:outerShdw>
                          </a:effectLst>
                        </a:rPr>
                        <a:t>HTTP/1. 1 Message Syntax </a:t>
                      </a:r>
                      <a:r>
                        <a:rPr lang="zh-TW" altLang="en-US" sz="1400" b="1" dirty="0" smtClean="0">
                          <a:effectLst>
                            <a:outerShdw blurRad="38100" dist="38100" dir="2700000" algn="tl">
                              <a:srgbClr val="000000">
                                <a:alpha val="43137"/>
                              </a:srgbClr>
                            </a:outerShdw>
                          </a:effectLst>
                        </a:rPr>
                        <a:t>部分做出強化 </a:t>
                      </a:r>
                    </a:p>
                  </a:txBody>
                  <a:tcPr/>
                </a:tc>
              </a:tr>
            </a:tbl>
          </a:graphicData>
        </a:graphic>
      </p:graphicFrame>
      <p:pic>
        <p:nvPicPr>
          <p:cNvPr id="7" name="圖片 6"/>
          <p:cNvPicPr>
            <a:picLocks noChangeAspect="1"/>
          </p:cNvPicPr>
          <p:nvPr/>
        </p:nvPicPr>
        <p:blipFill>
          <a:blip r:embed="rId2"/>
          <a:stretch>
            <a:fillRect/>
          </a:stretch>
        </p:blipFill>
        <p:spPr>
          <a:xfrm>
            <a:off x="9164644" y="90534"/>
            <a:ext cx="2857500" cy="4276725"/>
          </a:xfrm>
          <a:prstGeom prst="rect">
            <a:avLst/>
          </a:prstGeom>
        </p:spPr>
      </p:pic>
      <p:sp>
        <p:nvSpPr>
          <p:cNvPr id="8" name="矩形 7"/>
          <p:cNvSpPr/>
          <p:nvPr/>
        </p:nvSpPr>
        <p:spPr>
          <a:xfrm>
            <a:off x="9327606" y="3536262"/>
            <a:ext cx="2244589" cy="830997"/>
          </a:xfrm>
          <a:prstGeom prst="rect">
            <a:avLst/>
          </a:prstGeom>
        </p:spPr>
        <p:txBody>
          <a:bodyPr wrap="none">
            <a:spAutoFit/>
          </a:bodyPr>
          <a:lstStyle/>
          <a:p>
            <a:r>
              <a:rPr lang="en-US" altLang="zh-TW" sz="1400" b="1" dirty="0">
                <a:solidFill>
                  <a:srgbClr val="FFFF00"/>
                </a:solidFill>
                <a:effectLst>
                  <a:outerShdw blurRad="38100" dist="38100" dir="2700000" algn="tl">
                    <a:srgbClr val="000000">
                      <a:alpha val="43137"/>
                    </a:srgbClr>
                  </a:outerShdw>
                </a:effectLst>
              </a:rPr>
              <a:t>World Wide </a:t>
            </a:r>
            <a:r>
              <a:rPr lang="en-US" altLang="zh-TW" sz="1400" b="1" dirty="0" smtClean="0">
                <a:solidFill>
                  <a:srgbClr val="FFFF00"/>
                </a:solidFill>
                <a:effectLst>
                  <a:outerShdw blurRad="38100" dist="38100" dir="2700000" algn="tl">
                    <a:srgbClr val="000000">
                      <a:alpha val="43137"/>
                    </a:srgbClr>
                  </a:outerShdw>
                </a:effectLst>
              </a:rPr>
              <a:t>Web|</a:t>
            </a:r>
            <a:r>
              <a:rPr lang="zh-TW" altLang="en-US" sz="1400" b="1" dirty="0" smtClean="0">
                <a:solidFill>
                  <a:srgbClr val="FFFF00"/>
                </a:solidFill>
                <a:effectLst>
                  <a:outerShdw blurRad="38100" dist="38100" dir="2700000" algn="tl">
                    <a:srgbClr val="000000">
                      <a:alpha val="43137"/>
                    </a:srgbClr>
                  </a:outerShdw>
                </a:effectLst>
              </a:rPr>
              <a:t> </a:t>
            </a:r>
            <a:r>
              <a:rPr lang="en-US" altLang="zh-TW" sz="1400" b="1" dirty="0" smtClean="0">
                <a:solidFill>
                  <a:srgbClr val="FFFF00"/>
                </a:solidFill>
                <a:effectLst>
                  <a:outerShdw blurRad="38100" dist="38100" dir="2700000" algn="tl">
                    <a:srgbClr val="000000">
                      <a:alpha val="43137"/>
                    </a:srgbClr>
                  </a:outerShdw>
                </a:effectLst>
              </a:rPr>
              <a:t>WWW</a:t>
            </a:r>
          </a:p>
          <a:p>
            <a:r>
              <a:rPr lang="zh-TW" altLang="en-US" sz="1400" b="1" dirty="0" smtClean="0">
                <a:solidFill>
                  <a:srgbClr val="FFFF00"/>
                </a:solidFill>
                <a:effectLst>
                  <a:outerShdw blurRad="38100" dist="38100" dir="2700000" algn="tl">
                    <a:srgbClr val="000000">
                      <a:alpha val="43137"/>
                    </a:srgbClr>
                  </a:outerShdw>
                </a:effectLst>
              </a:rPr>
              <a:t>全球</a:t>
            </a:r>
            <a:r>
              <a:rPr lang="zh-TW" altLang="en-US" sz="1400" b="1" dirty="0">
                <a:solidFill>
                  <a:srgbClr val="FFFF00"/>
                </a:solidFill>
                <a:effectLst>
                  <a:outerShdw blurRad="38100" dist="38100" dir="2700000" algn="tl">
                    <a:srgbClr val="000000">
                      <a:alpha val="43137"/>
                    </a:srgbClr>
                  </a:outerShdw>
                </a:effectLst>
              </a:rPr>
              <a:t>資訊網的</a:t>
            </a:r>
            <a:r>
              <a:rPr lang="zh-TW" altLang="en-US" sz="1400" b="1" dirty="0" smtClean="0">
                <a:solidFill>
                  <a:srgbClr val="FFFF00"/>
                </a:solidFill>
                <a:effectLst>
                  <a:outerShdw blurRad="38100" dist="38100" dir="2700000" algn="tl">
                    <a:srgbClr val="000000">
                      <a:alpha val="43137"/>
                    </a:srgbClr>
                  </a:outerShdw>
                </a:effectLst>
              </a:rPr>
              <a:t>發明者</a:t>
            </a:r>
            <a:endParaRPr lang="en-US" altLang="zh-TW" sz="1400" b="1" dirty="0" smtClean="0">
              <a:solidFill>
                <a:srgbClr val="FFFF00"/>
              </a:solidFill>
              <a:effectLst>
                <a:outerShdw blurRad="38100" dist="38100" dir="2700000" algn="tl">
                  <a:srgbClr val="000000">
                    <a:alpha val="43137"/>
                  </a:srgbClr>
                </a:outerShdw>
              </a:effectLst>
            </a:endParaRPr>
          </a:p>
          <a:p>
            <a:r>
              <a:rPr lang="en-US" altLang="zh-TW" sz="2000" b="1" dirty="0" smtClean="0">
                <a:solidFill>
                  <a:srgbClr val="FFFF00"/>
                </a:solidFill>
                <a:effectLst>
                  <a:outerShdw blurRad="38100" dist="38100" dir="2700000" algn="tl">
                    <a:srgbClr val="000000">
                      <a:alpha val="43137"/>
                    </a:srgbClr>
                  </a:outerShdw>
                </a:effectLst>
              </a:rPr>
              <a:t>Sir </a:t>
            </a:r>
            <a:r>
              <a:rPr lang="en-US" altLang="zh-TW" sz="2000" b="1" dirty="0">
                <a:solidFill>
                  <a:srgbClr val="FFFF00"/>
                </a:solidFill>
                <a:effectLst>
                  <a:outerShdw blurRad="38100" dist="38100" dir="2700000" algn="tl">
                    <a:srgbClr val="000000">
                      <a:alpha val="43137"/>
                    </a:srgbClr>
                  </a:outerShdw>
                </a:effectLst>
              </a:rPr>
              <a:t>Tim Berners-Lee</a:t>
            </a:r>
            <a:endParaRPr lang="zh-TW" altLang="en-US" sz="20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9164644" y="100303"/>
            <a:ext cx="2268570" cy="369332"/>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2016</a:t>
            </a:r>
            <a:r>
              <a:rPr lang="zh-TW" altLang="en-US" b="1" dirty="0" smtClean="0">
                <a:effectLst>
                  <a:outerShdw blurRad="38100" dist="38100" dir="2700000" algn="tl">
                    <a:srgbClr val="000000">
                      <a:alpha val="43137"/>
                    </a:srgbClr>
                  </a:outerShdw>
                </a:effectLst>
              </a:rPr>
              <a:t>年的</a:t>
            </a:r>
            <a:r>
              <a:rPr lang="zh-TW" altLang="en-US" b="1" dirty="0">
                <a:effectLst>
                  <a:outerShdw blurRad="38100" dist="38100" dir="2700000" algn="tl">
                    <a:srgbClr val="000000">
                      <a:alpha val="43137"/>
                    </a:srgbClr>
                  </a:outerShdw>
                </a:effectLst>
              </a:rPr>
              <a:t>圖靈</a:t>
            </a:r>
            <a:r>
              <a:rPr lang="zh-TW" altLang="en-US" b="1" dirty="0" smtClean="0">
                <a:effectLst>
                  <a:outerShdw blurRad="38100" dist="38100" dir="2700000" algn="tl">
                    <a:srgbClr val="000000">
                      <a:alpha val="43137"/>
                    </a:srgbClr>
                  </a:outerShdw>
                </a:effectLst>
              </a:rPr>
              <a:t>獎得主</a:t>
            </a:r>
            <a:endParaRPr lang="zh-TW" altLang="en-US" b="1" dirty="0">
              <a:effectLst>
                <a:outerShdw blurRad="38100" dist="38100" dir="2700000" algn="tl">
                  <a:srgbClr val="000000">
                    <a:alpha val="43137"/>
                  </a:srgbClr>
                </a:outerShdw>
              </a:effectLst>
            </a:endParaRPr>
          </a:p>
        </p:txBody>
      </p:sp>
      <p:sp>
        <p:nvSpPr>
          <p:cNvPr id="10" name="矩形 9"/>
          <p:cNvSpPr/>
          <p:nvPr/>
        </p:nvSpPr>
        <p:spPr>
          <a:xfrm>
            <a:off x="5939656" y="1368733"/>
            <a:ext cx="3055132" cy="276999"/>
          </a:xfrm>
          <a:prstGeom prst="rect">
            <a:avLst/>
          </a:prstGeom>
        </p:spPr>
        <p:txBody>
          <a:bodyPr wrap="none">
            <a:spAutoFit/>
          </a:bodyPr>
          <a:lstStyle/>
          <a:p>
            <a:r>
              <a:rPr lang="en-US" altLang="zh-TW" sz="1200" b="1" dirty="0">
                <a:solidFill>
                  <a:srgbClr val="FFFF00"/>
                </a:solidFill>
                <a:effectLst>
                  <a:outerShdw blurRad="38100" dist="38100" dir="2700000" algn="tl">
                    <a:srgbClr val="000000">
                      <a:alpha val="43137"/>
                    </a:srgbClr>
                  </a:outerShdw>
                </a:effectLst>
              </a:rPr>
              <a:t>https://en.wikipedia.org/wiki/Turing_Award</a:t>
            </a:r>
            <a:endParaRPr lang="zh-TW" altLang="en-US" sz="1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2042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25361" y="3376124"/>
            <a:ext cx="1708874" cy="1068492"/>
          </a:xfrm>
          <a:prstGeom prst="rect">
            <a:avLst/>
          </a:prstGeom>
        </p:spPr>
      </p:pic>
      <p:cxnSp>
        <p:nvCxnSpPr>
          <p:cNvPr id="6" name="直線單箭頭接點 5"/>
          <p:cNvCxnSpPr/>
          <p:nvPr/>
        </p:nvCxnSpPr>
        <p:spPr>
          <a:xfrm flipV="1">
            <a:off x="3157950" y="2802469"/>
            <a:ext cx="4293052" cy="984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199" y="1743357"/>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366242" y="1342461"/>
            <a:ext cx="1915909" cy="923330"/>
          </a:xfrm>
          <a:prstGeom prst="rect">
            <a:avLst/>
          </a:prstGeom>
        </p:spPr>
        <p:txBody>
          <a:bodyPr wrap="none">
            <a:spAutoFit/>
          </a:bodyPr>
          <a:lstStyle/>
          <a:p>
            <a:r>
              <a:rPr lang="zh-TW" altLang="en-US" sz="2700" dirty="0"/>
              <a:t>網站伺服器</a:t>
            </a:r>
            <a:endParaRPr lang="en-US" altLang="zh-TW" sz="2700" dirty="0"/>
          </a:p>
          <a:p>
            <a:r>
              <a:rPr lang="en-US" altLang="zh-TW" sz="2700" dirty="0"/>
              <a:t>Web Server</a:t>
            </a:r>
            <a:endParaRPr lang="zh-TW" altLang="en-US" sz="2700" dirty="0"/>
          </a:p>
        </p:txBody>
      </p:sp>
      <p:sp>
        <p:nvSpPr>
          <p:cNvPr id="8" name="矩形 7"/>
          <p:cNvSpPr/>
          <p:nvPr/>
        </p:nvSpPr>
        <p:spPr>
          <a:xfrm>
            <a:off x="280643" y="3010005"/>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cxnSp>
        <p:nvCxnSpPr>
          <p:cNvPr id="11" name="直線單箭頭接點 10"/>
          <p:cNvCxnSpPr/>
          <p:nvPr/>
        </p:nvCxnSpPr>
        <p:spPr>
          <a:xfrm flipH="1">
            <a:off x="3871387" y="3023854"/>
            <a:ext cx="4196812" cy="9461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4160" y="2944850"/>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8139542" y="3432726"/>
            <a:ext cx="1884618" cy="707886"/>
          </a:xfrm>
          <a:prstGeom prst="rect">
            <a:avLst/>
          </a:prstGeom>
        </p:spPr>
        <p:txBody>
          <a:bodyPr wrap="none">
            <a:spAutoFit/>
          </a:bodyPr>
          <a:lstStyle/>
          <a:p>
            <a:r>
              <a:rPr lang="zh-TW" altLang="en-US" sz="2000" dirty="0"/>
              <a:t>資料庫伺服器</a:t>
            </a:r>
            <a:endParaRPr lang="en-US" altLang="zh-TW" sz="2000" dirty="0"/>
          </a:p>
          <a:p>
            <a:r>
              <a:rPr lang="en-US" altLang="zh-TW" sz="2000" dirty="0"/>
              <a:t>Database Server</a:t>
            </a:r>
            <a:endParaRPr lang="zh-TW" altLang="en-US" sz="2000" dirty="0"/>
          </a:p>
        </p:txBody>
      </p:sp>
      <p:sp>
        <p:nvSpPr>
          <p:cNvPr id="15" name="矩形 14"/>
          <p:cNvSpPr/>
          <p:nvPr/>
        </p:nvSpPr>
        <p:spPr>
          <a:xfrm>
            <a:off x="0" y="168355"/>
            <a:ext cx="12192000" cy="646331"/>
          </a:xfrm>
          <a:prstGeom prst="rect">
            <a:avLst/>
          </a:prstGeom>
          <a:solidFill>
            <a:schemeClr val="accent4">
              <a:lumMod val="50000"/>
            </a:schemeClr>
          </a:solidFill>
        </p:spPr>
        <p:txBody>
          <a:bodyPr wrap="square">
            <a:spAutoFit/>
          </a:bodyPr>
          <a:lstStyle/>
          <a:p>
            <a:r>
              <a:rPr lang="zh-TW" altLang="en-US" sz="3600" b="1" dirty="0">
                <a:solidFill>
                  <a:schemeClr val="bg1"/>
                </a:solidFill>
                <a:effectLst>
                  <a:outerShdw blurRad="38100" dist="38100" dir="2700000" algn="tl">
                    <a:srgbClr val="000000">
                      <a:alpha val="43137"/>
                    </a:srgbClr>
                  </a:outerShdw>
                </a:effectLst>
              </a:rPr>
              <a:t>基本運作方式</a:t>
            </a:r>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en-US" altLang="zh-TW" sz="3600" dirty="0">
                <a:solidFill>
                  <a:schemeClr val="bg1"/>
                </a:solidFill>
              </a:rPr>
              <a:t>(Protocol)</a:t>
            </a:r>
            <a:endParaRPr lang="zh-TW" altLang="en-US" sz="3600" dirty="0">
              <a:solidFill>
                <a:schemeClr val="bg1"/>
              </a:solidFill>
            </a:endParaRPr>
          </a:p>
        </p:txBody>
      </p:sp>
      <p:pic>
        <p:nvPicPr>
          <p:cNvPr id="3" name="圖片 2"/>
          <p:cNvPicPr>
            <a:picLocks noChangeAspect="1"/>
          </p:cNvPicPr>
          <p:nvPr/>
        </p:nvPicPr>
        <p:blipFill>
          <a:blip r:embed="rId5"/>
          <a:stretch>
            <a:fillRect/>
          </a:stretch>
        </p:blipFill>
        <p:spPr>
          <a:xfrm>
            <a:off x="33479" y="788087"/>
            <a:ext cx="6248942" cy="2103302"/>
          </a:xfrm>
          <a:prstGeom prst="rect">
            <a:avLst/>
          </a:prstGeom>
        </p:spPr>
      </p:pic>
      <p:pic>
        <p:nvPicPr>
          <p:cNvPr id="5" name="圖片 4"/>
          <p:cNvPicPr>
            <a:picLocks noChangeAspect="1"/>
          </p:cNvPicPr>
          <p:nvPr/>
        </p:nvPicPr>
        <p:blipFill>
          <a:blip r:embed="rId6"/>
          <a:stretch>
            <a:fillRect/>
          </a:stretch>
        </p:blipFill>
        <p:spPr>
          <a:xfrm>
            <a:off x="405972" y="4563098"/>
            <a:ext cx="3632953" cy="2181733"/>
          </a:xfrm>
          <a:prstGeom prst="rect">
            <a:avLst/>
          </a:prstGeom>
        </p:spPr>
      </p:pic>
      <p:pic>
        <p:nvPicPr>
          <p:cNvPr id="12" name="圖片 11"/>
          <p:cNvPicPr>
            <a:picLocks noChangeAspect="1"/>
          </p:cNvPicPr>
          <p:nvPr/>
        </p:nvPicPr>
        <p:blipFill>
          <a:blip r:embed="rId7"/>
          <a:stretch>
            <a:fillRect/>
          </a:stretch>
        </p:blipFill>
        <p:spPr>
          <a:xfrm>
            <a:off x="6665203" y="772164"/>
            <a:ext cx="2416648" cy="1781046"/>
          </a:xfrm>
          <a:prstGeom prst="rect">
            <a:avLst/>
          </a:prstGeom>
        </p:spPr>
      </p:pic>
      <p:pic>
        <p:nvPicPr>
          <p:cNvPr id="19" name="圖片 18"/>
          <p:cNvPicPr>
            <a:picLocks noChangeAspect="1"/>
          </p:cNvPicPr>
          <p:nvPr/>
        </p:nvPicPr>
        <p:blipFill>
          <a:blip r:embed="rId8"/>
          <a:stretch>
            <a:fillRect/>
          </a:stretch>
        </p:blipFill>
        <p:spPr>
          <a:xfrm>
            <a:off x="5486400" y="4301953"/>
            <a:ext cx="6705600" cy="2543175"/>
          </a:xfrm>
          <a:prstGeom prst="rect">
            <a:avLst/>
          </a:prstGeom>
        </p:spPr>
      </p:pic>
      <p:sp>
        <p:nvSpPr>
          <p:cNvPr id="21" name="矩形 20"/>
          <p:cNvSpPr/>
          <p:nvPr/>
        </p:nvSpPr>
        <p:spPr>
          <a:xfrm>
            <a:off x="8068199" y="201737"/>
            <a:ext cx="3522938" cy="461665"/>
          </a:xfrm>
          <a:prstGeom prst="rect">
            <a:avLst/>
          </a:prstGeom>
        </p:spPr>
        <p:txBody>
          <a:bodyPr wrap="square">
            <a:spAutoFit/>
          </a:bodyPr>
          <a:lstStyle/>
          <a:p>
            <a:r>
              <a:rPr lang="en-US" altLang="zh-TW" sz="1200" dirty="0">
                <a:solidFill>
                  <a:schemeClr val="bg1"/>
                </a:solidFill>
              </a:rPr>
              <a:t>https://www.ntu.edu.sg/home/ehchua/programming/webprogramming/HTTP_Basics.html</a:t>
            </a:r>
            <a:endParaRPr lang="zh-TW" altLang="en-US" sz="1200" dirty="0">
              <a:solidFill>
                <a:schemeClr val="bg1"/>
              </a:solidFill>
            </a:endParaRPr>
          </a:p>
        </p:txBody>
      </p:sp>
    </p:spTree>
    <p:extLst>
      <p:ext uri="{BB962C8B-B14F-4D97-AF65-F5344CB8AC3E}">
        <p14:creationId xmlns:p14="http://schemas.microsoft.com/office/powerpoint/2010/main" val="2237788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7019"/>
            <a:ext cx="12192000" cy="1146804"/>
          </a:xfrm>
          <a:solidFill>
            <a:schemeClr val="accent4">
              <a:lumMod val="50000"/>
            </a:schemeClr>
          </a:solidFill>
        </p:spPr>
        <p:txBody>
          <a:bodyPr>
            <a:normAutofit/>
          </a:bodyPr>
          <a:lstStyle/>
          <a:p>
            <a:r>
              <a:rPr lang="en-US" altLang="zh-TW" dirty="0">
                <a:solidFill>
                  <a:schemeClr val="bg1"/>
                </a:solidFill>
              </a:rPr>
              <a:t>HTTP request </a:t>
            </a:r>
            <a:r>
              <a:rPr lang="en-US" altLang="zh-TW" dirty="0" smtClean="0">
                <a:solidFill>
                  <a:schemeClr val="bg1"/>
                </a:solidFill>
              </a:rPr>
              <a:t>message</a:t>
            </a:r>
            <a:br>
              <a:rPr lang="en-US" altLang="zh-TW" dirty="0" smtClean="0">
                <a:solidFill>
                  <a:schemeClr val="bg1"/>
                </a:solidFill>
              </a:rPr>
            </a:br>
            <a:r>
              <a:rPr lang="en-US" altLang="zh-TW" sz="2000" b="1" dirty="0">
                <a:solidFill>
                  <a:schemeClr val="bg1"/>
                </a:solidFill>
                <a:effectLst>
                  <a:outerShdw blurRad="38100" dist="38100" dir="2700000" algn="tl">
                    <a:srgbClr val="000000">
                      <a:alpha val="43137"/>
                    </a:srgbClr>
                  </a:outerShdw>
                </a:effectLst>
              </a:rPr>
              <a:t>https://</a:t>
            </a:r>
            <a:r>
              <a:rPr lang="en-US" altLang="zh-TW" sz="2000" b="1" dirty="0" smtClean="0">
                <a:solidFill>
                  <a:schemeClr val="bg1"/>
                </a:solidFill>
                <a:effectLst>
                  <a:outerShdw blurRad="38100" dist="38100" dir="2700000" algn="tl">
                    <a:srgbClr val="000000">
                      <a:alpha val="43137"/>
                    </a:srgbClr>
                  </a:outerShdw>
                </a:effectLst>
              </a:rPr>
              <a:t>www.ntu.edu.sg/home/ehchua/programming/webprogramming/HTTP_Basics.html</a:t>
            </a:r>
            <a:endParaRPr lang="zh-TW" altLang="en-US" sz="2000"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255119" y="3085148"/>
            <a:ext cx="7286323" cy="2448333"/>
          </a:xfrm>
          <a:prstGeom prst="rect">
            <a:avLst/>
          </a:prstGeom>
        </p:spPr>
      </p:pic>
      <p:pic>
        <p:nvPicPr>
          <p:cNvPr id="7" name="內容版面配置區 3"/>
          <p:cNvPicPr>
            <a:picLocks noChangeAspect="1"/>
          </p:cNvPicPr>
          <p:nvPr/>
        </p:nvPicPr>
        <p:blipFill>
          <a:blip r:embed="rId3"/>
          <a:stretch>
            <a:fillRect/>
          </a:stretch>
        </p:blipFill>
        <p:spPr>
          <a:xfrm>
            <a:off x="1536426" y="2328144"/>
            <a:ext cx="1708874" cy="1068492"/>
          </a:xfrm>
          <a:prstGeom prst="rect">
            <a:avLst/>
          </a:prstGeom>
        </p:spPr>
      </p:pic>
      <p:cxnSp>
        <p:nvCxnSpPr>
          <p:cNvPr id="8" name="直線單箭頭接點 7"/>
          <p:cNvCxnSpPr/>
          <p:nvPr/>
        </p:nvCxnSpPr>
        <p:spPr>
          <a:xfrm flipV="1">
            <a:off x="3460373" y="2638630"/>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3632" y="1781655"/>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sp>
        <p:nvSpPr>
          <p:cNvPr id="10" name="矩形 9"/>
          <p:cNvSpPr/>
          <p:nvPr/>
        </p:nvSpPr>
        <p:spPr>
          <a:xfrm>
            <a:off x="3284699" y="1997098"/>
            <a:ext cx="3367397"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Request</a:t>
            </a:r>
            <a:r>
              <a:rPr lang="zh-TW" altLang="en-US" sz="3200" b="1" dirty="0">
                <a:effectLst>
                  <a:outerShdw blurRad="38100" dist="38100" dir="2700000" algn="tl">
                    <a:srgbClr val="000000">
                      <a:alpha val="43137"/>
                    </a:srgbClr>
                  </a:outerShdw>
                </a:effectLst>
              </a:rPr>
              <a:t>請求</a:t>
            </a:r>
            <a:endParaRPr lang="zh-TW" altLang="en-US" sz="3200" dirty="0"/>
          </a:p>
        </p:txBody>
      </p:sp>
      <p:pic>
        <p:nvPicPr>
          <p:cNvPr id="11" name="圖片 10"/>
          <p:cNvPicPr>
            <a:picLocks noChangeAspect="1"/>
          </p:cNvPicPr>
          <p:nvPr/>
        </p:nvPicPr>
        <p:blipFill>
          <a:blip r:embed="rId4"/>
          <a:stretch>
            <a:fillRect/>
          </a:stretch>
        </p:blipFill>
        <p:spPr>
          <a:xfrm>
            <a:off x="323632" y="3453393"/>
            <a:ext cx="3451292" cy="2072638"/>
          </a:xfrm>
          <a:prstGeom prst="rect">
            <a:avLst/>
          </a:prstGeom>
        </p:spPr>
      </p:pic>
      <p:sp>
        <p:nvSpPr>
          <p:cNvPr id="12" name="矩形 11"/>
          <p:cNvSpPr/>
          <p:nvPr/>
        </p:nvSpPr>
        <p:spPr>
          <a:xfrm>
            <a:off x="4329005" y="5554548"/>
            <a:ext cx="3716402" cy="830997"/>
          </a:xfrm>
          <a:prstGeom prst="rect">
            <a:avLst/>
          </a:prstGeom>
          <a:solidFill>
            <a:schemeClr val="tx1"/>
          </a:solidFill>
        </p:spPr>
        <p:txBody>
          <a:bodyPr wrap="none">
            <a:spAutoFit/>
          </a:bodyPr>
          <a:lstStyle/>
          <a:p>
            <a:r>
              <a:rPr lang="en-US" altLang="zh-TW" sz="2400" dirty="0" smtClean="0">
                <a:solidFill>
                  <a:schemeClr val="bg1"/>
                </a:solidFill>
              </a:rPr>
              <a:t>message-header</a:t>
            </a:r>
            <a:r>
              <a:rPr lang="zh-TW" altLang="en-US" sz="2400" dirty="0" smtClean="0">
                <a:solidFill>
                  <a:schemeClr val="bg1"/>
                </a:solidFill>
              </a:rPr>
              <a:t>語法格式</a:t>
            </a:r>
            <a:r>
              <a:rPr lang="en-US" altLang="zh-TW" sz="2400" dirty="0" smtClean="0">
                <a:solidFill>
                  <a:schemeClr val="bg1"/>
                </a:solidFill>
              </a:rPr>
              <a:t>:</a:t>
            </a:r>
          </a:p>
          <a:p>
            <a:r>
              <a:rPr lang="en-US" altLang="zh-TW" sz="2400" dirty="0" smtClean="0">
                <a:solidFill>
                  <a:srgbClr val="00B0F0"/>
                </a:solidFill>
              </a:rPr>
              <a:t> </a:t>
            </a:r>
            <a:r>
              <a:rPr lang="en-US" altLang="zh-TW" sz="2400" dirty="0">
                <a:solidFill>
                  <a:srgbClr val="00B0F0"/>
                </a:solidFill>
              </a:rPr>
              <a:t>field-name </a:t>
            </a:r>
            <a:r>
              <a:rPr lang="en-US" altLang="zh-TW" sz="2400" dirty="0">
                <a:solidFill>
                  <a:schemeClr val="bg1"/>
                </a:solidFill>
              </a:rPr>
              <a:t>"</a:t>
            </a:r>
            <a:r>
              <a:rPr lang="en-US" altLang="zh-TW" sz="2400" dirty="0">
                <a:solidFill>
                  <a:srgbClr val="FF0000"/>
                </a:solidFill>
              </a:rPr>
              <a:t>:</a:t>
            </a:r>
            <a:r>
              <a:rPr lang="en-US" altLang="zh-TW" sz="2400" dirty="0">
                <a:solidFill>
                  <a:schemeClr val="bg1"/>
                </a:solidFill>
              </a:rPr>
              <a:t>" [ </a:t>
            </a:r>
            <a:r>
              <a:rPr lang="en-US" altLang="zh-TW" sz="2400" dirty="0">
                <a:solidFill>
                  <a:srgbClr val="FFC000"/>
                </a:solidFill>
              </a:rPr>
              <a:t>field-value</a:t>
            </a:r>
            <a:r>
              <a:rPr lang="en-US" altLang="zh-TW" sz="2400" dirty="0">
                <a:solidFill>
                  <a:schemeClr val="bg1"/>
                </a:solidFill>
              </a:rPr>
              <a:t> ]</a:t>
            </a:r>
            <a:endParaRPr lang="zh-TW" altLang="en-US" sz="2400" dirty="0">
              <a:solidFill>
                <a:schemeClr val="bg1"/>
              </a:solidFill>
            </a:endParaRPr>
          </a:p>
        </p:txBody>
      </p:sp>
    </p:spTree>
    <p:extLst>
      <p:ext uri="{BB962C8B-B14F-4D97-AF65-F5344CB8AC3E}">
        <p14:creationId xmlns:p14="http://schemas.microsoft.com/office/powerpoint/2010/main" val="1714167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7019"/>
            <a:ext cx="12192000" cy="1146804"/>
          </a:xfrm>
          <a:solidFill>
            <a:schemeClr val="accent4">
              <a:lumMod val="50000"/>
            </a:schemeClr>
          </a:solidFill>
        </p:spPr>
        <p:txBody>
          <a:bodyPr>
            <a:normAutofit/>
          </a:bodyPr>
          <a:lstStyle/>
          <a:p>
            <a:r>
              <a:rPr lang="en-US" altLang="zh-TW" dirty="0">
                <a:solidFill>
                  <a:schemeClr val="bg1"/>
                </a:solidFill>
              </a:rPr>
              <a:t>HTTP response message</a:t>
            </a:r>
            <a:r>
              <a:rPr lang="en-US" altLang="zh-TW" dirty="0" smtClean="0">
                <a:solidFill>
                  <a:schemeClr val="bg1"/>
                </a:solidFill>
              </a:rPr>
              <a:t/>
            </a:r>
            <a:br>
              <a:rPr lang="en-US" altLang="zh-TW" dirty="0" smtClean="0">
                <a:solidFill>
                  <a:schemeClr val="bg1"/>
                </a:solidFill>
              </a:rPr>
            </a:br>
            <a:r>
              <a:rPr lang="en-US" altLang="zh-TW" sz="2000" dirty="0">
                <a:solidFill>
                  <a:schemeClr val="bg1"/>
                </a:solidFill>
              </a:rPr>
              <a:t>https://</a:t>
            </a:r>
            <a:r>
              <a:rPr lang="en-US" altLang="zh-TW" sz="2000" dirty="0" smtClean="0">
                <a:solidFill>
                  <a:schemeClr val="bg1"/>
                </a:solidFill>
              </a:rPr>
              <a:t>www.ntu.edu.sg/home/ehchua/programming/webprogramming/HTTP_Basics.html</a:t>
            </a:r>
            <a:endParaRPr lang="zh-TW" altLang="en-US" sz="2000" dirty="0">
              <a:solidFill>
                <a:schemeClr val="bg1"/>
              </a:solidFill>
            </a:endParaRPr>
          </a:p>
        </p:txBody>
      </p:sp>
      <p:pic>
        <p:nvPicPr>
          <p:cNvPr id="8" name="內容版面配置區 7"/>
          <p:cNvPicPr>
            <a:picLocks noGrp="1" noChangeAspect="1"/>
          </p:cNvPicPr>
          <p:nvPr>
            <p:ph idx="1"/>
          </p:nvPr>
        </p:nvPicPr>
        <p:blipFill>
          <a:blip r:embed="rId2"/>
          <a:stretch>
            <a:fillRect/>
          </a:stretch>
        </p:blipFill>
        <p:spPr>
          <a:xfrm>
            <a:off x="220302" y="3414598"/>
            <a:ext cx="7505384" cy="3186409"/>
          </a:xfrm>
          <a:prstGeom prst="rect">
            <a:avLst/>
          </a:prstGeom>
        </p:spPr>
      </p:pic>
      <p:pic>
        <p:nvPicPr>
          <p:cNvPr id="9"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001" y="2024015"/>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9502044" y="1623119"/>
            <a:ext cx="1915909" cy="923330"/>
          </a:xfrm>
          <a:prstGeom prst="rect">
            <a:avLst/>
          </a:prstGeom>
        </p:spPr>
        <p:txBody>
          <a:bodyPr wrap="none">
            <a:spAutoFit/>
          </a:bodyPr>
          <a:lstStyle/>
          <a:p>
            <a:r>
              <a:rPr lang="zh-TW" altLang="en-US" sz="2700" dirty="0"/>
              <a:t>網站伺服器</a:t>
            </a:r>
            <a:endParaRPr lang="en-US" altLang="zh-TW" sz="2700" dirty="0"/>
          </a:p>
          <a:p>
            <a:r>
              <a:rPr lang="en-US" altLang="zh-TW" sz="2700" dirty="0"/>
              <a:t>Web Server</a:t>
            </a:r>
            <a:endParaRPr lang="zh-TW" altLang="en-US" sz="2700" dirty="0"/>
          </a:p>
        </p:txBody>
      </p:sp>
      <p:cxnSp>
        <p:nvCxnSpPr>
          <p:cNvPr id="11" name="直線單箭頭接點 10"/>
          <p:cNvCxnSpPr/>
          <p:nvPr/>
        </p:nvCxnSpPr>
        <p:spPr>
          <a:xfrm flipH="1">
            <a:off x="4309879" y="2651900"/>
            <a:ext cx="4046818" cy="23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9962" y="3225508"/>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9530285" y="4551866"/>
            <a:ext cx="2262158" cy="830997"/>
          </a:xfrm>
          <a:prstGeom prst="rect">
            <a:avLst/>
          </a:prstGeom>
        </p:spPr>
        <p:txBody>
          <a:bodyPr wrap="none">
            <a:spAutoFit/>
          </a:bodyPr>
          <a:lstStyle/>
          <a:p>
            <a:r>
              <a:rPr lang="zh-TW" altLang="en-US" sz="2700" dirty="0"/>
              <a:t>資料庫伺服器</a:t>
            </a:r>
            <a:endParaRPr lang="en-US" altLang="zh-TW" sz="2700" dirty="0"/>
          </a:p>
          <a:p>
            <a:r>
              <a:rPr lang="en-US" altLang="zh-TW" sz="2100" dirty="0"/>
              <a:t>Database Server</a:t>
            </a:r>
            <a:endParaRPr lang="zh-TW" altLang="en-US" sz="2100" dirty="0"/>
          </a:p>
        </p:txBody>
      </p:sp>
      <p:sp>
        <p:nvSpPr>
          <p:cNvPr id="14" name="矩形 13"/>
          <p:cNvSpPr/>
          <p:nvPr/>
        </p:nvSpPr>
        <p:spPr>
          <a:xfrm>
            <a:off x="4742631" y="2040682"/>
            <a:ext cx="3614066"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Response</a:t>
            </a:r>
            <a:r>
              <a:rPr lang="zh-TW" altLang="en-US" sz="3200" b="1" dirty="0">
                <a:effectLst>
                  <a:outerShdw blurRad="38100" dist="38100" dir="2700000" algn="tl">
                    <a:srgbClr val="000000">
                      <a:alpha val="43137"/>
                    </a:srgbClr>
                  </a:outerShdw>
                </a:effectLst>
              </a:rPr>
              <a:t>回應</a:t>
            </a:r>
            <a:endParaRPr lang="zh-TW" altLang="en-US" sz="3200" dirty="0"/>
          </a:p>
        </p:txBody>
      </p:sp>
      <p:pic>
        <p:nvPicPr>
          <p:cNvPr id="16" name="圖片 15"/>
          <p:cNvPicPr>
            <a:picLocks noChangeAspect="1"/>
          </p:cNvPicPr>
          <p:nvPr/>
        </p:nvPicPr>
        <p:blipFill>
          <a:blip r:embed="rId5"/>
          <a:stretch>
            <a:fillRect/>
          </a:stretch>
        </p:blipFill>
        <p:spPr>
          <a:xfrm>
            <a:off x="409801" y="1457620"/>
            <a:ext cx="2965381" cy="1827244"/>
          </a:xfrm>
          <a:prstGeom prst="rect">
            <a:avLst/>
          </a:prstGeom>
        </p:spPr>
      </p:pic>
      <p:sp>
        <p:nvSpPr>
          <p:cNvPr id="17" name="矩形 16"/>
          <p:cNvSpPr/>
          <p:nvPr/>
        </p:nvSpPr>
        <p:spPr>
          <a:xfrm>
            <a:off x="8076041" y="5726286"/>
            <a:ext cx="3716402" cy="830997"/>
          </a:xfrm>
          <a:prstGeom prst="rect">
            <a:avLst/>
          </a:prstGeom>
          <a:solidFill>
            <a:schemeClr val="tx1"/>
          </a:solidFill>
        </p:spPr>
        <p:txBody>
          <a:bodyPr wrap="none">
            <a:spAutoFit/>
          </a:bodyPr>
          <a:lstStyle/>
          <a:p>
            <a:r>
              <a:rPr lang="en-US" altLang="zh-TW" sz="2400" dirty="0" smtClean="0">
                <a:solidFill>
                  <a:schemeClr val="bg1"/>
                </a:solidFill>
              </a:rPr>
              <a:t>message-header</a:t>
            </a:r>
            <a:r>
              <a:rPr lang="zh-TW" altLang="en-US" sz="2400" dirty="0" smtClean="0">
                <a:solidFill>
                  <a:schemeClr val="bg1"/>
                </a:solidFill>
              </a:rPr>
              <a:t>語法格式</a:t>
            </a:r>
            <a:r>
              <a:rPr lang="en-US" altLang="zh-TW" sz="2400" dirty="0" smtClean="0">
                <a:solidFill>
                  <a:schemeClr val="bg1"/>
                </a:solidFill>
              </a:rPr>
              <a:t>:</a:t>
            </a:r>
          </a:p>
          <a:p>
            <a:r>
              <a:rPr lang="en-US" altLang="zh-TW" sz="2400" dirty="0" smtClean="0">
                <a:solidFill>
                  <a:srgbClr val="00B0F0"/>
                </a:solidFill>
              </a:rPr>
              <a:t> </a:t>
            </a:r>
            <a:r>
              <a:rPr lang="en-US" altLang="zh-TW" sz="2400" dirty="0">
                <a:solidFill>
                  <a:srgbClr val="00B0F0"/>
                </a:solidFill>
              </a:rPr>
              <a:t>field-name </a:t>
            </a:r>
            <a:r>
              <a:rPr lang="en-US" altLang="zh-TW" sz="2400" dirty="0">
                <a:solidFill>
                  <a:schemeClr val="bg1"/>
                </a:solidFill>
              </a:rPr>
              <a:t>"</a:t>
            </a:r>
            <a:r>
              <a:rPr lang="en-US" altLang="zh-TW" sz="2400" dirty="0">
                <a:solidFill>
                  <a:srgbClr val="FF0000"/>
                </a:solidFill>
              </a:rPr>
              <a:t>:</a:t>
            </a:r>
            <a:r>
              <a:rPr lang="en-US" altLang="zh-TW" sz="2400" dirty="0">
                <a:solidFill>
                  <a:schemeClr val="bg1"/>
                </a:solidFill>
              </a:rPr>
              <a:t>" [ </a:t>
            </a:r>
            <a:r>
              <a:rPr lang="en-US" altLang="zh-TW" sz="2400" dirty="0">
                <a:solidFill>
                  <a:srgbClr val="FFC000"/>
                </a:solidFill>
              </a:rPr>
              <a:t>field-value</a:t>
            </a:r>
            <a:r>
              <a:rPr lang="en-US" altLang="zh-TW" sz="2400" dirty="0">
                <a:solidFill>
                  <a:schemeClr val="bg1"/>
                </a:solidFill>
              </a:rPr>
              <a:t> ]</a:t>
            </a:r>
            <a:endParaRPr lang="zh-TW" altLang="en-US" sz="2400" dirty="0">
              <a:solidFill>
                <a:schemeClr val="bg1"/>
              </a:solidFill>
            </a:endParaRPr>
          </a:p>
        </p:txBody>
      </p:sp>
    </p:spTree>
    <p:extLst>
      <p:ext uri="{BB962C8B-B14F-4D97-AF65-F5344CB8AC3E}">
        <p14:creationId xmlns:p14="http://schemas.microsoft.com/office/powerpoint/2010/main" val="3840504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400624" y="1486172"/>
            <a:ext cx="1708874" cy="1068492"/>
          </a:xfrm>
          <a:prstGeom prst="rect">
            <a:avLst/>
          </a:prstGeom>
        </p:spPr>
      </p:pic>
      <p:cxnSp>
        <p:nvCxnSpPr>
          <p:cNvPr id="6" name="直線單箭頭接點 5"/>
          <p:cNvCxnSpPr/>
          <p:nvPr/>
        </p:nvCxnSpPr>
        <p:spPr>
          <a:xfrm flipV="1">
            <a:off x="3324571" y="1796658"/>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7830" y="1052698"/>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sp>
        <p:nvSpPr>
          <p:cNvPr id="15" name="矩形 14"/>
          <p:cNvSpPr/>
          <p:nvPr/>
        </p:nvSpPr>
        <p:spPr>
          <a:xfrm>
            <a:off x="0" y="42191"/>
            <a:ext cx="12192000" cy="954107"/>
          </a:xfrm>
          <a:prstGeom prst="rect">
            <a:avLst/>
          </a:prstGeom>
          <a:solidFill>
            <a:schemeClr val="accent4">
              <a:lumMod val="50000"/>
            </a:schemeClr>
          </a:solidFill>
        </p:spPr>
        <p:txBody>
          <a:bodyPr wrap="square">
            <a:spAutoFit/>
          </a:bodyPr>
          <a:lstStyle/>
          <a:p>
            <a:r>
              <a:rPr lang="en-US" altLang="zh-TW" sz="3600" b="1" dirty="0" smtClean="0">
                <a:solidFill>
                  <a:schemeClr val="bg1"/>
                </a:solidFill>
                <a:effectLst>
                  <a:outerShdw blurRad="38100" dist="38100" dir="2700000" algn="tl">
                    <a:srgbClr val="000000">
                      <a:alpha val="43137"/>
                    </a:srgbClr>
                  </a:outerShdw>
                </a:effectLst>
              </a:rPr>
              <a:t>HTTP Request</a:t>
            </a:r>
            <a:r>
              <a:rPr lang="zh-TW" altLang="en-US" sz="3600" b="1" dirty="0" smtClean="0">
                <a:solidFill>
                  <a:schemeClr val="bg1"/>
                </a:solidFill>
                <a:effectLst>
                  <a:outerShdw blurRad="38100" dist="38100" dir="2700000" algn="tl">
                    <a:srgbClr val="000000">
                      <a:alpha val="43137"/>
                    </a:srgbClr>
                  </a:outerShdw>
                </a:effectLst>
              </a:rPr>
              <a:t>請求 封包內容</a:t>
            </a:r>
            <a:r>
              <a:rPr lang="en-US" altLang="zh-TW" sz="3600" b="1" dirty="0" smtClean="0">
                <a:solidFill>
                  <a:schemeClr val="bg1"/>
                </a:solidFill>
                <a:effectLst>
                  <a:outerShdw blurRad="38100" dist="38100" dir="2700000" algn="tl">
                    <a:srgbClr val="000000">
                      <a:alpha val="43137"/>
                    </a:srgbClr>
                  </a:outerShdw>
                </a:effectLst>
              </a:rPr>
              <a:t>:: </a:t>
            </a:r>
            <a:r>
              <a:rPr lang="zh-TW" altLang="en-US" sz="3600" b="1" dirty="0" smtClean="0">
                <a:solidFill>
                  <a:srgbClr val="FFFF00"/>
                </a:solidFill>
                <a:effectLst>
                  <a:outerShdw blurRad="38100" dist="38100" dir="2700000" algn="tl">
                    <a:srgbClr val="000000">
                      <a:alpha val="43137"/>
                    </a:srgbClr>
                  </a:outerShdw>
                </a:effectLst>
              </a:rPr>
              <a:t>要求方法</a:t>
            </a:r>
            <a:r>
              <a:rPr lang="en-US" altLang="zh-TW" sz="3600" b="1" dirty="0" smtClean="0">
                <a:solidFill>
                  <a:srgbClr val="FFFF00"/>
                </a:solidFill>
                <a:effectLst>
                  <a:outerShdw blurRad="38100" dist="38100" dir="2700000" algn="tl">
                    <a:srgbClr val="000000">
                      <a:alpha val="43137"/>
                    </a:srgbClr>
                  </a:outerShdw>
                </a:effectLst>
              </a:rPr>
              <a:t>(Request Methods)</a:t>
            </a:r>
          </a:p>
          <a:p>
            <a:r>
              <a:rPr lang="en-US" altLang="zh-TW" sz="2000" b="1" dirty="0">
                <a:solidFill>
                  <a:srgbClr val="FFFF00"/>
                </a:solidFill>
                <a:effectLst>
                  <a:outerShdw blurRad="38100" dist="38100" dir="2700000" algn="tl">
                    <a:srgbClr val="000000">
                      <a:alpha val="43137"/>
                    </a:srgbClr>
                  </a:outerShdw>
                </a:effectLst>
              </a:rPr>
              <a:t>https://</a:t>
            </a:r>
            <a:r>
              <a:rPr lang="en-US" altLang="zh-TW" sz="2000" b="1" dirty="0" smtClean="0">
                <a:solidFill>
                  <a:srgbClr val="FFFF00"/>
                </a:solidFill>
                <a:effectLst>
                  <a:outerShdw blurRad="38100" dist="38100" dir="2700000" algn="tl">
                    <a:srgbClr val="000000">
                      <a:alpha val="43137"/>
                    </a:srgbClr>
                  </a:outerShdw>
                </a:effectLst>
              </a:rPr>
              <a:t>zh.wikipedia.org/wiki/</a:t>
            </a:r>
            <a:r>
              <a:rPr lang="zh-TW" altLang="en-US" sz="2000" b="1" dirty="0">
                <a:solidFill>
                  <a:srgbClr val="FFFF00"/>
                </a:solidFill>
                <a:effectLst>
                  <a:outerShdw blurRad="38100" dist="38100" dir="2700000" algn="tl">
                    <a:srgbClr val="000000">
                      <a:alpha val="43137"/>
                    </a:srgbClr>
                  </a:outerShdw>
                </a:effectLst>
              </a:rPr>
              <a:t>超文本傳輸</a:t>
            </a:r>
            <a:r>
              <a:rPr lang="zh-TW" altLang="en-US" sz="2000" b="1" dirty="0" smtClean="0">
                <a:solidFill>
                  <a:srgbClr val="FFFF00"/>
                </a:solidFill>
                <a:effectLst>
                  <a:outerShdw blurRad="38100" dist="38100" dir="2700000" algn="tl">
                    <a:srgbClr val="000000">
                      <a:alpha val="43137"/>
                    </a:srgbClr>
                  </a:outerShdw>
                </a:effectLst>
              </a:rPr>
              <a:t>協定      </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點選此網站看看內容</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rgbClr val="FFFF00"/>
                </a:solidFill>
                <a:effectLst>
                  <a:outerShdw blurRad="38100" dist="38100" dir="2700000" algn="tl">
                    <a:srgbClr val="000000">
                      <a:alpha val="43137"/>
                    </a:srgbClr>
                  </a:outerShdw>
                </a:effectLst>
              </a:rPr>
              <a:t>    </a:t>
            </a:r>
            <a:endParaRPr lang="en-US" altLang="zh-TW" sz="20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3514667" y="1306614"/>
            <a:ext cx="2572179" cy="461665"/>
          </a:xfrm>
          <a:prstGeom prst="rect">
            <a:avLst/>
          </a:prstGeom>
        </p:spPr>
        <p:txBody>
          <a:bodyPr wrap="none">
            <a:spAutoFit/>
          </a:bodyPr>
          <a:lstStyle/>
          <a:p>
            <a:r>
              <a:rPr lang="en-US" altLang="zh-TW" sz="2400" b="1" dirty="0" smtClean="0">
                <a:effectLst>
                  <a:outerShdw blurRad="38100" dist="38100" dir="2700000" algn="tl">
                    <a:srgbClr val="000000">
                      <a:alpha val="43137"/>
                    </a:srgbClr>
                  </a:outerShdw>
                </a:effectLst>
              </a:rPr>
              <a:t>HTTP Request</a:t>
            </a:r>
            <a:r>
              <a:rPr lang="zh-TW" altLang="en-US" sz="2400" b="1" dirty="0">
                <a:effectLst>
                  <a:outerShdw blurRad="38100" dist="38100" dir="2700000" algn="tl">
                    <a:srgbClr val="000000">
                      <a:alpha val="43137"/>
                    </a:srgbClr>
                  </a:outerShdw>
                </a:effectLst>
              </a:rPr>
              <a:t>請求</a:t>
            </a:r>
            <a:endParaRPr lang="zh-TW" altLang="en-US" sz="2400" dirty="0"/>
          </a:p>
        </p:txBody>
      </p:sp>
      <p:pic>
        <p:nvPicPr>
          <p:cNvPr id="3" name="圖片 2"/>
          <p:cNvPicPr>
            <a:picLocks noChangeAspect="1"/>
          </p:cNvPicPr>
          <p:nvPr/>
        </p:nvPicPr>
        <p:blipFill>
          <a:blip r:embed="rId3"/>
          <a:stretch>
            <a:fillRect/>
          </a:stretch>
        </p:blipFill>
        <p:spPr>
          <a:xfrm>
            <a:off x="85909" y="2689704"/>
            <a:ext cx="3553214" cy="2133846"/>
          </a:xfrm>
          <a:prstGeom prst="rect">
            <a:avLst/>
          </a:prstGeom>
        </p:spPr>
      </p:pic>
      <p:graphicFrame>
        <p:nvGraphicFramePr>
          <p:cNvPr id="5" name="表格 4"/>
          <p:cNvGraphicFramePr>
            <a:graphicFrameLocks noGrp="1"/>
          </p:cNvGraphicFramePr>
          <p:nvPr>
            <p:extLst/>
          </p:nvPr>
        </p:nvGraphicFramePr>
        <p:xfrm>
          <a:off x="3695825" y="1863367"/>
          <a:ext cx="8385521" cy="4983480"/>
        </p:xfrm>
        <a:graphic>
          <a:graphicData uri="http://schemas.openxmlformats.org/drawingml/2006/table">
            <a:tbl>
              <a:tblPr firstRow="1" bandRow="1">
                <a:tableStyleId>{5C22544A-7EE6-4342-B048-85BDC9FD1C3A}</a:tableStyleId>
              </a:tblPr>
              <a:tblGrid>
                <a:gridCol w="1149790"/>
                <a:gridCol w="7235731"/>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bg1"/>
                          </a:solidFill>
                          <a:effectLst>
                            <a:outerShdw blurRad="38100" dist="38100" dir="2700000" algn="tl">
                              <a:srgbClr val="000000">
                                <a:alpha val="43137"/>
                              </a:srgbClr>
                            </a:outerShdw>
                          </a:effectLst>
                        </a:rPr>
                        <a:t>方法</a:t>
                      </a:r>
                      <a:r>
                        <a:rPr lang="en-US" altLang="zh-TW" sz="1400" b="1" dirty="0" smtClean="0">
                          <a:solidFill>
                            <a:schemeClr val="bg1"/>
                          </a:solidFill>
                          <a:effectLst>
                            <a:outerShdw blurRad="38100" dist="38100" dir="2700000" algn="tl">
                              <a:srgbClr val="000000">
                                <a:alpha val="43137"/>
                              </a:srgbClr>
                            </a:outerShdw>
                          </a:effectLst>
                        </a:rPr>
                        <a:t>Methods</a:t>
                      </a:r>
                    </a:p>
                  </a:txBody>
                  <a:tcPr/>
                </a:tc>
                <a:tc>
                  <a:txBody>
                    <a:bodyPr/>
                    <a:lstStyle/>
                    <a:p>
                      <a:r>
                        <a:rPr lang="zh-TW" altLang="en-US" sz="1400" dirty="0" smtClean="0"/>
                        <a:t>說明</a:t>
                      </a:r>
                      <a:endParaRPr lang="zh-TW" altLang="en-US" sz="14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GET</a:t>
                      </a:r>
                    </a:p>
                    <a:p>
                      <a:endParaRPr lang="zh-TW" altLang="en-US" sz="1800" b="1" dirty="0">
                        <a:effectLst>
                          <a:outerShdw blurRad="38100" dist="38100" dir="2700000" algn="tl">
                            <a:srgbClr val="000000">
                              <a:alpha val="43137"/>
                            </a:srgbClr>
                          </a:outerShdw>
                        </a:effectLst>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向指定的資源發出「顯示」請求。使用</a:t>
                      </a:r>
                      <a:r>
                        <a:rPr lang="en-US" altLang="zh-TW" sz="1400" b="1" dirty="0" smtClean="0">
                          <a:effectLst>
                            <a:outerShdw blurRad="38100" dist="38100" dir="2700000" algn="tl">
                              <a:srgbClr val="000000">
                                <a:alpha val="43137"/>
                              </a:srgbClr>
                            </a:outerShdw>
                          </a:effectLst>
                        </a:rPr>
                        <a:t>GET</a:t>
                      </a:r>
                      <a:r>
                        <a:rPr lang="zh-TW" altLang="en-US" sz="1400" b="1" dirty="0" smtClean="0">
                          <a:effectLst>
                            <a:outerShdw blurRad="38100" dist="38100" dir="2700000" algn="tl">
                              <a:srgbClr val="000000">
                                <a:alpha val="43137"/>
                              </a:srgbClr>
                            </a:outerShdw>
                          </a:effectLst>
                        </a:rPr>
                        <a:t>方法應該只用在讀取資料，而不應當被用於產生「副作用」的操作中，例如在</a:t>
                      </a:r>
                      <a:r>
                        <a:rPr lang="en-US" altLang="zh-TW" sz="1400" b="1" dirty="0" smtClean="0">
                          <a:effectLst>
                            <a:outerShdw blurRad="38100" dist="38100" dir="2700000" algn="tl">
                              <a:srgbClr val="000000">
                                <a:alpha val="43137"/>
                              </a:srgbClr>
                            </a:outerShdw>
                          </a:effectLst>
                        </a:rPr>
                        <a:t>Web Application</a:t>
                      </a:r>
                      <a:r>
                        <a:rPr lang="zh-TW" altLang="en-US" sz="1400" b="1" dirty="0" smtClean="0">
                          <a:effectLst>
                            <a:outerShdw blurRad="38100" dist="38100" dir="2700000" algn="tl">
                              <a:srgbClr val="000000">
                                <a:alpha val="43137"/>
                              </a:srgbClr>
                            </a:outerShdw>
                          </a:effectLst>
                        </a:rPr>
                        <a:t>中。其中一個原因是</a:t>
                      </a:r>
                      <a:r>
                        <a:rPr lang="en-US" altLang="zh-TW" sz="1400" b="1" dirty="0" smtClean="0">
                          <a:effectLst>
                            <a:outerShdw blurRad="38100" dist="38100" dir="2700000" algn="tl">
                              <a:srgbClr val="000000">
                                <a:alpha val="43137"/>
                              </a:srgbClr>
                            </a:outerShdw>
                          </a:effectLst>
                        </a:rPr>
                        <a:t>GET</a:t>
                      </a:r>
                      <a:r>
                        <a:rPr lang="zh-TW" altLang="en-US" sz="1400" b="1" dirty="0" smtClean="0">
                          <a:effectLst>
                            <a:outerShdw blurRad="38100" dist="38100" dir="2700000" algn="tl">
                              <a:srgbClr val="000000">
                                <a:alpha val="43137"/>
                              </a:srgbClr>
                            </a:outerShdw>
                          </a:effectLst>
                        </a:rPr>
                        <a:t>可能會被網路蜘蛛等隨意存取。</a:t>
                      </a:r>
                    </a:p>
                  </a:txBody>
                  <a:tcPr>
                    <a:solidFill>
                      <a:srgbClr val="FFFF0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HEAD</a:t>
                      </a:r>
                    </a:p>
                    <a:p>
                      <a:endParaRPr lang="zh-TW" altLang="en-US" sz="1200"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與</a:t>
                      </a:r>
                      <a:r>
                        <a:rPr lang="en-US" altLang="zh-TW" sz="1200" b="1" dirty="0" smtClean="0">
                          <a:effectLst>
                            <a:outerShdw blurRad="38100" dist="38100" dir="2700000" algn="tl">
                              <a:srgbClr val="000000">
                                <a:alpha val="43137"/>
                              </a:srgbClr>
                            </a:outerShdw>
                          </a:effectLst>
                        </a:rPr>
                        <a:t>GET</a:t>
                      </a:r>
                      <a:r>
                        <a:rPr lang="zh-TW" altLang="en-US" sz="1200" b="1" dirty="0" smtClean="0">
                          <a:effectLst>
                            <a:outerShdw blurRad="38100" dist="38100" dir="2700000" algn="tl">
                              <a:srgbClr val="000000">
                                <a:alpha val="43137"/>
                              </a:srgbClr>
                            </a:outerShdw>
                          </a:effectLst>
                        </a:rPr>
                        <a:t>方法一樣，都是向伺服器發出指定資源的請求。</a:t>
                      </a:r>
                      <a:endParaRPr lang="en-US" altLang="zh-TW" sz="12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只不過伺服器將不傳回資源的本文部份。</a:t>
                      </a:r>
                      <a:endParaRPr lang="en-US" altLang="zh-TW" sz="12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好處在於，使用這個方法可以在不必傳輸全部內容的情況下，就可以取得其中「關於該資源的資訊」（元資訊或稱元資料）。</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POST</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向指定資源提交資料，請求伺服器進行處理（例如提交表單或者上傳檔案）。</a:t>
                      </a:r>
                      <a:endParaRPr lang="en-US" altLang="zh-TW" sz="14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資料被包含在請求本文中。這個請求可能會建立新的資源或修改現有資源，或二者皆有。</a:t>
                      </a:r>
                    </a:p>
                  </a:txBody>
                  <a:tcPr>
                    <a:solidFill>
                      <a:srgbClr val="FFFF0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PUT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向指定資源位置上傳其最新內容。</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DELETE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請求伺服器刪除</a:t>
                      </a:r>
                      <a:r>
                        <a:rPr lang="en-US" altLang="zh-TW" sz="1400" b="1" dirty="0" smtClean="0">
                          <a:effectLst>
                            <a:outerShdw blurRad="38100" dist="38100" dir="2700000" algn="tl">
                              <a:srgbClr val="000000">
                                <a:alpha val="43137"/>
                              </a:srgbClr>
                            </a:outerShdw>
                          </a:effectLst>
                        </a:rPr>
                        <a:t>Request-URI</a:t>
                      </a:r>
                      <a:r>
                        <a:rPr lang="zh-TW" altLang="en-US" sz="1400" b="1" dirty="0" smtClean="0">
                          <a:effectLst>
                            <a:outerShdw blurRad="38100" dist="38100" dir="2700000" algn="tl">
                              <a:srgbClr val="000000">
                                <a:alpha val="43137"/>
                              </a:srgbClr>
                            </a:outerShdw>
                          </a:effectLst>
                        </a:rPr>
                        <a:t>所標識的資源。</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TRACE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回顯伺服器收到的請求，主要用於</a:t>
                      </a:r>
                      <a:r>
                        <a:rPr lang="zh-TW" altLang="en-US" sz="1400" b="1" dirty="0" smtClean="0">
                          <a:solidFill>
                            <a:srgbClr val="FF0000"/>
                          </a:solidFill>
                          <a:effectLst>
                            <a:outerShdw blurRad="38100" dist="38100" dir="2700000" algn="tl">
                              <a:srgbClr val="000000">
                                <a:alpha val="43137"/>
                              </a:srgbClr>
                            </a:outerShdw>
                          </a:effectLst>
                        </a:rPr>
                        <a:t>測試或診斷</a:t>
                      </a:r>
                      <a:r>
                        <a:rPr lang="zh-TW" altLang="en-US" sz="1400" b="1" dirty="0" smtClean="0">
                          <a:effectLst>
                            <a:outerShdw blurRad="38100" dist="38100" dir="2700000" algn="tl">
                              <a:srgbClr val="000000">
                                <a:alpha val="43137"/>
                              </a:srgbClr>
                            </a:outerShdw>
                          </a:effectLst>
                        </a:rPr>
                        <a:t>。</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dirty="0" smtClean="0">
                          <a:effectLst>
                            <a:outerShdw blurRad="38100" dist="38100" dir="2700000" algn="tl">
                              <a:srgbClr val="000000">
                                <a:alpha val="43137"/>
                              </a:srgbClr>
                            </a:outerShdw>
                          </a:effectLst>
                        </a:rPr>
                        <a:t>OPTIONS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這個方法可使伺服器傳回該資源所</a:t>
                      </a:r>
                      <a:r>
                        <a:rPr lang="zh-TW" altLang="en-US" sz="1200" b="1" dirty="0" smtClean="0">
                          <a:solidFill>
                            <a:srgbClr val="FF0000"/>
                          </a:solidFill>
                          <a:effectLst>
                            <a:outerShdw blurRad="38100" dist="38100" dir="2700000" algn="tl">
                              <a:srgbClr val="000000">
                                <a:alpha val="43137"/>
                              </a:srgbClr>
                            </a:outerShdw>
                          </a:effectLst>
                        </a:rPr>
                        <a:t>支援的所有</a:t>
                      </a:r>
                      <a:r>
                        <a:rPr lang="en-US" altLang="zh-TW" sz="1200" b="1" dirty="0" smtClean="0">
                          <a:solidFill>
                            <a:srgbClr val="FF0000"/>
                          </a:solidFill>
                          <a:effectLst>
                            <a:outerShdw blurRad="38100" dist="38100" dir="2700000" algn="tl">
                              <a:srgbClr val="000000">
                                <a:alpha val="43137"/>
                              </a:srgbClr>
                            </a:outerShdw>
                          </a:effectLst>
                        </a:rPr>
                        <a:t>HTTP</a:t>
                      </a:r>
                      <a:r>
                        <a:rPr lang="zh-TW" altLang="en-US" sz="1200" b="1" dirty="0" smtClean="0">
                          <a:solidFill>
                            <a:srgbClr val="FF0000"/>
                          </a:solidFill>
                          <a:effectLst>
                            <a:outerShdw blurRad="38100" dist="38100" dir="2700000" algn="tl">
                              <a:srgbClr val="000000">
                                <a:alpha val="43137"/>
                              </a:srgbClr>
                            </a:outerShdw>
                          </a:effectLst>
                        </a:rPr>
                        <a:t>請求方法</a:t>
                      </a:r>
                      <a:r>
                        <a:rPr lang="zh-TW" altLang="en-US" sz="1200" b="1" dirty="0" smtClean="0">
                          <a:effectLst>
                            <a:outerShdw blurRad="38100" dist="38100" dir="2700000" algn="tl">
                              <a:srgbClr val="000000">
                                <a:alpha val="43137"/>
                              </a:srgbClr>
                            </a:outerShdw>
                          </a:effectLst>
                        </a:rPr>
                        <a:t>。</a:t>
                      </a:r>
                      <a:endParaRPr lang="en-US" altLang="zh-TW" sz="12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effectLst>
                            <a:outerShdw blurRad="38100" dist="38100" dir="2700000" algn="tl">
                              <a:srgbClr val="000000">
                                <a:alpha val="43137"/>
                              </a:srgbClr>
                            </a:outerShdw>
                          </a:effectLst>
                        </a:rPr>
                        <a:t>Describe the communication options for the target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用</a:t>
                      </a:r>
                      <a:r>
                        <a:rPr lang="en-US" altLang="zh-TW" sz="1200" b="1" dirty="0" smtClean="0">
                          <a:effectLst>
                            <a:outerShdw blurRad="38100" dist="38100" dir="2700000" algn="tl">
                              <a:srgbClr val="000000">
                                <a:alpha val="43137"/>
                              </a:srgbClr>
                            </a:outerShdw>
                          </a:effectLst>
                        </a:rPr>
                        <a:t>'*'</a:t>
                      </a:r>
                      <a:r>
                        <a:rPr lang="zh-TW" altLang="en-US" sz="1200" b="1" dirty="0" smtClean="0">
                          <a:effectLst>
                            <a:outerShdw blurRad="38100" dist="38100" dir="2700000" algn="tl">
                              <a:srgbClr val="000000">
                                <a:alpha val="43137"/>
                              </a:srgbClr>
                            </a:outerShdw>
                          </a:effectLst>
                        </a:rPr>
                        <a:t>來代替資源名稱，向</a:t>
                      </a:r>
                      <a:r>
                        <a:rPr lang="en-US" altLang="zh-TW" sz="1200" b="1" dirty="0" smtClean="0">
                          <a:effectLst>
                            <a:outerShdw blurRad="38100" dist="38100" dir="2700000" algn="tl">
                              <a:srgbClr val="000000">
                                <a:alpha val="43137"/>
                              </a:srgbClr>
                            </a:outerShdw>
                          </a:effectLst>
                        </a:rPr>
                        <a:t>Web</a:t>
                      </a:r>
                      <a:r>
                        <a:rPr lang="zh-TW" altLang="en-US" sz="1200" b="1" dirty="0" smtClean="0">
                          <a:effectLst>
                            <a:outerShdw blurRad="38100" dist="38100" dir="2700000" algn="tl">
                              <a:srgbClr val="000000">
                                <a:alpha val="43137"/>
                              </a:srgbClr>
                            </a:outerShdw>
                          </a:effectLst>
                        </a:rPr>
                        <a:t>伺服器傳送</a:t>
                      </a:r>
                      <a:r>
                        <a:rPr lang="en-US" altLang="zh-TW" sz="1200" b="1" dirty="0" smtClean="0">
                          <a:effectLst>
                            <a:outerShdw blurRad="38100" dist="38100" dir="2700000" algn="tl">
                              <a:srgbClr val="000000">
                                <a:alpha val="43137"/>
                              </a:srgbClr>
                            </a:outerShdw>
                          </a:effectLst>
                        </a:rPr>
                        <a:t>OPTIONS</a:t>
                      </a:r>
                      <a:r>
                        <a:rPr lang="zh-TW" altLang="en-US" sz="1200" b="1" dirty="0" smtClean="0">
                          <a:effectLst>
                            <a:outerShdw blurRad="38100" dist="38100" dir="2700000" algn="tl">
                              <a:srgbClr val="000000">
                                <a:alpha val="43137"/>
                              </a:srgbClr>
                            </a:outerShdw>
                          </a:effectLst>
                        </a:rPr>
                        <a:t>請求，可以測試伺服器功能是否正常運作。</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effectLst>
                            <a:outerShdw blurRad="38100" dist="38100" dir="2700000" algn="tl">
                              <a:srgbClr val="000000">
                                <a:alpha val="43137"/>
                              </a:srgbClr>
                            </a:outerShdw>
                          </a:effectLst>
                        </a:rPr>
                        <a:t>CONNECT</a:t>
                      </a:r>
                    </a:p>
                    <a:p>
                      <a:endParaRPr lang="zh-TW" altLang="en-US" sz="1800"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effectLst>
                            <a:outerShdw blurRad="38100" dist="38100" dir="2700000" algn="tl">
                              <a:srgbClr val="000000">
                                <a:alpha val="43137"/>
                              </a:srgbClr>
                            </a:outerShdw>
                          </a:effectLst>
                        </a:rPr>
                        <a:t>HTTP/1.1</a:t>
                      </a:r>
                      <a:r>
                        <a:rPr lang="zh-TW" altLang="en-US" sz="1400" b="1" dirty="0" smtClean="0">
                          <a:effectLst>
                            <a:outerShdw blurRad="38100" dist="38100" dir="2700000" algn="tl">
                              <a:srgbClr val="000000">
                                <a:alpha val="43137"/>
                              </a:srgbClr>
                            </a:outerShdw>
                          </a:effectLst>
                        </a:rPr>
                        <a:t>協定中預留給能夠將連線改為管道方式的代理伺服器。</a:t>
                      </a:r>
                      <a:endParaRPr lang="en-US" altLang="zh-TW" sz="14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effectLst>
                            <a:outerShdw blurRad="38100" dist="38100" dir="2700000" algn="tl">
                              <a:srgbClr val="000000">
                                <a:alpha val="43137"/>
                              </a:srgbClr>
                            </a:outerShdw>
                          </a:effectLst>
                        </a:rPr>
                        <a:t>通常用於</a:t>
                      </a:r>
                      <a:r>
                        <a:rPr lang="en-US" altLang="zh-TW" sz="1400" b="1" dirty="0" smtClean="0">
                          <a:effectLst>
                            <a:outerShdw blurRad="38100" dist="38100" dir="2700000" algn="tl">
                              <a:srgbClr val="000000">
                                <a:alpha val="43137"/>
                              </a:srgbClr>
                            </a:outerShdw>
                          </a:effectLst>
                        </a:rPr>
                        <a:t>SSL</a:t>
                      </a:r>
                      <a:r>
                        <a:rPr lang="zh-TW" altLang="en-US" sz="1400" b="1" dirty="0" smtClean="0">
                          <a:effectLst>
                            <a:outerShdw blurRad="38100" dist="38100" dir="2700000" algn="tl">
                              <a:srgbClr val="000000">
                                <a:alpha val="43137"/>
                              </a:srgbClr>
                            </a:outerShdw>
                          </a:effectLst>
                        </a:rPr>
                        <a:t>加密伺服器的連結（經由非加密的</a:t>
                      </a:r>
                      <a:r>
                        <a:rPr lang="en-US" altLang="zh-TW" sz="1400" b="1" dirty="0" smtClean="0">
                          <a:effectLst>
                            <a:outerShdw blurRad="38100" dist="38100" dir="2700000" algn="tl">
                              <a:srgbClr val="000000">
                                <a:alpha val="43137"/>
                              </a:srgbClr>
                            </a:outerShdw>
                          </a:effectLst>
                        </a:rPr>
                        <a:t>HTTP</a:t>
                      </a:r>
                      <a:r>
                        <a:rPr lang="zh-TW" altLang="en-US" sz="1400" b="1" dirty="0" smtClean="0">
                          <a:effectLst>
                            <a:outerShdw blurRad="38100" dist="38100" dir="2700000" algn="tl">
                              <a:srgbClr val="000000">
                                <a:alpha val="43137"/>
                              </a:srgbClr>
                            </a:outerShdw>
                          </a:effectLst>
                        </a:rPr>
                        <a:t>代理伺服器）。</a:t>
                      </a:r>
                    </a:p>
                  </a:txBody>
                  <a:tcPr/>
                </a:tc>
              </a:tr>
            </a:tbl>
          </a:graphicData>
        </a:graphic>
      </p:graphicFrame>
      <p:sp>
        <p:nvSpPr>
          <p:cNvPr id="12" name="矩形 11"/>
          <p:cNvSpPr/>
          <p:nvPr/>
        </p:nvSpPr>
        <p:spPr>
          <a:xfrm>
            <a:off x="6984245" y="1155125"/>
            <a:ext cx="5391843" cy="584775"/>
          </a:xfrm>
          <a:prstGeom prst="rect">
            <a:avLst/>
          </a:prstGeom>
        </p:spPr>
        <p:txBody>
          <a:bodyPr wrap="square">
            <a:spAutoFit/>
          </a:bodyPr>
          <a:lstStyle/>
          <a:p>
            <a:r>
              <a:rPr lang="en-US" altLang="zh-TW" sz="1600" dirty="0">
                <a:effectLst>
                  <a:outerShdw blurRad="38100" dist="38100" dir="2700000" algn="tl">
                    <a:srgbClr val="000000">
                      <a:alpha val="43137"/>
                    </a:srgbClr>
                  </a:outerShdw>
                </a:effectLst>
              </a:rPr>
              <a:t>HTTP/1.1</a:t>
            </a:r>
            <a:r>
              <a:rPr lang="zh-TW" altLang="en-US" sz="1600" dirty="0">
                <a:effectLst>
                  <a:outerShdw blurRad="38100" dist="38100" dir="2700000" algn="tl">
                    <a:srgbClr val="000000">
                      <a:alpha val="43137"/>
                    </a:srgbClr>
                  </a:outerShdw>
                </a:effectLst>
              </a:rPr>
              <a:t>協定中共定義了八種</a:t>
            </a:r>
            <a:r>
              <a:rPr lang="zh-TW" altLang="en-US" sz="1600" dirty="0" smtClean="0">
                <a:effectLst>
                  <a:outerShdw blurRad="38100" dist="38100" dir="2700000" algn="tl">
                    <a:srgbClr val="000000">
                      <a:alpha val="43137"/>
                    </a:srgbClr>
                  </a:outerShdw>
                </a:effectLst>
              </a:rPr>
              <a:t>方法</a:t>
            </a:r>
            <a:r>
              <a:rPr lang="en-US" altLang="zh-TW" sz="1600" dirty="0">
                <a:effectLst>
                  <a:outerShdw blurRad="38100" dist="38100" dir="2700000" algn="tl">
                    <a:srgbClr val="000000">
                      <a:alpha val="43137"/>
                    </a:srgbClr>
                  </a:outerShdw>
                </a:effectLst>
              </a:rPr>
              <a:t>[</a:t>
            </a:r>
            <a:r>
              <a:rPr lang="zh-TW" altLang="en-US" sz="1600" dirty="0" smtClean="0">
                <a:effectLst>
                  <a:outerShdw blurRad="38100" dist="38100" dir="2700000" algn="tl">
                    <a:srgbClr val="000000">
                      <a:alpha val="43137"/>
                    </a:srgbClr>
                  </a:outerShdw>
                </a:effectLst>
              </a:rPr>
              <a:t>動作</a:t>
            </a:r>
            <a:r>
              <a:rPr lang="en-US" altLang="zh-TW" sz="1600" dirty="0" smtClean="0">
                <a:effectLst>
                  <a:outerShdw blurRad="38100" dist="38100" dir="2700000" algn="tl">
                    <a:srgbClr val="000000">
                      <a:alpha val="43137"/>
                    </a:srgbClr>
                  </a:outerShdw>
                </a:effectLst>
              </a:rPr>
              <a:t>]</a:t>
            </a:r>
            <a:r>
              <a:rPr lang="zh-TW" altLang="en-US" sz="1600" dirty="0" smtClean="0">
                <a:effectLst>
                  <a:outerShdw blurRad="38100" dist="38100" dir="2700000" algn="tl">
                    <a:srgbClr val="000000">
                      <a:alpha val="43137"/>
                    </a:srgbClr>
                  </a:outerShdw>
                </a:effectLst>
              </a:rPr>
              <a:t>來</a:t>
            </a:r>
            <a:r>
              <a:rPr lang="zh-TW" altLang="en-US" sz="1600" dirty="0">
                <a:effectLst>
                  <a:outerShdw blurRad="38100" dist="38100" dir="2700000" algn="tl">
                    <a:srgbClr val="000000">
                      <a:alpha val="43137"/>
                    </a:srgbClr>
                  </a:outerShdw>
                </a:effectLst>
              </a:rPr>
              <a:t>以不同</a:t>
            </a:r>
            <a:r>
              <a:rPr lang="zh-TW" altLang="en-US" sz="1600" dirty="0" smtClean="0">
                <a:effectLst>
                  <a:outerShdw blurRad="38100" dist="38100" dir="2700000" algn="tl">
                    <a:srgbClr val="000000">
                      <a:alpha val="43137"/>
                    </a:srgbClr>
                  </a:outerShdw>
                </a:effectLst>
              </a:rPr>
              <a:t>方式</a:t>
            </a:r>
            <a:endParaRPr lang="en-US" altLang="zh-TW" sz="1600" dirty="0" smtClean="0">
              <a:effectLst>
                <a:outerShdw blurRad="38100" dist="38100" dir="2700000" algn="tl">
                  <a:srgbClr val="000000">
                    <a:alpha val="43137"/>
                  </a:srgbClr>
                </a:outerShdw>
              </a:effectLst>
            </a:endParaRPr>
          </a:p>
          <a:p>
            <a:r>
              <a:rPr lang="zh-TW" altLang="en-US" sz="1600" dirty="0" smtClean="0">
                <a:effectLst>
                  <a:outerShdw blurRad="38100" dist="38100" dir="2700000" algn="tl">
                    <a:srgbClr val="000000">
                      <a:alpha val="43137"/>
                    </a:srgbClr>
                  </a:outerShdw>
                </a:effectLst>
              </a:rPr>
              <a:t>操作</a:t>
            </a:r>
            <a:r>
              <a:rPr lang="zh-TW" altLang="en-US" sz="1600" dirty="0">
                <a:effectLst>
                  <a:outerShdw blurRad="38100" dist="38100" dir="2700000" algn="tl">
                    <a:srgbClr val="000000">
                      <a:alpha val="43137"/>
                    </a:srgbClr>
                  </a:outerShdw>
                </a:effectLst>
              </a:rPr>
              <a:t>指定的資源</a:t>
            </a:r>
          </a:p>
        </p:txBody>
      </p:sp>
      <p:sp>
        <p:nvSpPr>
          <p:cNvPr id="16" name="矩形 15"/>
          <p:cNvSpPr/>
          <p:nvPr/>
        </p:nvSpPr>
        <p:spPr>
          <a:xfrm>
            <a:off x="187830" y="4879598"/>
            <a:ext cx="3451293" cy="1661993"/>
          </a:xfrm>
          <a:prstGeom prst="rect">
            <a:avLst/>
          </a:prstGeom>
          <a:solidFill>
            <a:schemeClr val="accent4">
              <a:lumMod val="20000"/>
              <a:lumOff val="80000"/>
            </a:schemeClr>
          </a:solidFill>
        </p:spPr>
        <p:txBody>
          <a:bodyPr wrap="square">
            <a:spAutoFit/>
          </a:bodyPr>
          <a:lstStyle/>
          <a:p>
            <a:pPr marL="171450" indent="-171450">
              <a:buFont typeface="Wingdings" panose="05000000000000000000" pitchFamily="2" charset="2"/>
              <a:buChar char="Ø"/>
            </a:pPr>
            <a:r>
              <a:rPr lang="zh-TW" altLang="en-US" sz="1400" b="1" dirty="0" smtClean="0">
                <a:effectLst>
                  <a:outerShdw blurRad="38100" dist="38100" dir="2700000" algn="tl">
                    <a:srgbClr val="000000">
                      <a:alpha val="43137"/>
                    </a:srgbClr>
                  </a:outerShdw>
                </a:effectLst>
              </a:rPr>
              <a:t>方法</a:t>
            </a:r>
            <a:r>
              <a:rPr lang="zh-TW" altLang="en-US" sz="1400" b="1" dirty="0">
                <a:effectLst>
                  <a:outerShdw blurRad="38100" dist="38100" dir="2700000" algn="tl">
                    <a:srgbClr val="000000">
                      <a:alpha val="43137"/>
                    </a:srgbClr>
                  </a:outerShdw>
                </a:effectLst>
              </a:rPr>
              <a:t>名稱是</a:t>
            </a:r>
            <a:r>
              <a:rPr lang="zh-TW" altLang="en-US" sz="1400" b="1" dirty="0">
                <a:solidFill>
                  <a:srgbClr val="FF0000"/>
                </a:solidFill>
                <a:effectLst>
                  <a:outerShdw blurRad="38100" dist="38100" dir="2700000" algn="tl">
                    <a:srgbClr val="000000">
                      <a:alpha val="43137"/>
                    </a:srgbClr>
                  </a:outerShdw>
                </a:effectLst>
              </a:rPr>
              <a:t>區分大小寫</a:t>
            </a:r>
            <a:r>
              <a:rPr lang="zh-TW" altLang="en-US" sz="1400" b="1" dirty="0">
                <a:effectLst>
                  <a:outerShdw blurRad="38100" dist="38100" dir="2700000" algn="tl">
                    <a:srgbClr val="000000">
                      <a:alpha val="43137"/>
                    </a:srgbClr>
                  </a:outerShdw>
                </a:effectLst>
              </a:rPr>
              <a:t>的</a:t>
            </a:r>
            <a:r>
              <a:rPr lang="zh-TW" altLang="en-US" sz="1400" b="1" dirty="0" smtClean="0">
                <a:effectLst>
                  <a:outerShdw blurRad="38100" dist="38100" dir="2700000" algn="tl">
                    <a:srgbClr val="000000">
                      <a:alpha val="43137"/>
                    </a:srgbClr>
                  </a:outerShdw>
                </a:effectLst>
              </a:rPr>
              <a:t>。</a:t>
            </a:r>
            <a:endParaRPr lang="en-US" altLang="zh-TW" sz="1400" b="1" dirty="0" smtClean="0">
              <a:effectLst>
                <a:outerShdw blurRad="38100" dist="38100" dir="2700000" algn="tl">
                  <a:srgbClr val="000000">
                    <a:alpha val="43137"/>
                  </a:srgbClr>
                </a:outerShdw>
              </a:effectLst>
            </a:endParaRPr>
          </a:p>
          <a:p>
            <a:pPr marL="171450" indent="-171450">
              <a:buFont typeface="Wingdings" panose="05000000000000000000" pitchFamily="2" charset="2"/>
              <a:buChar char="Ø"/>
            </a:pPr>
            <a:r>
              <a:rPr lang="en-US" altLang="zh-TW" sz="1400" b="1" dirty="0" smtClean="0">
                <a:effectLst>
                  <a:outerShdw blurRad="38100" dist="38100" dir="2700000" algn="tl">
                    <a:srgbClr val="000000">
                      <a:alpha val="43137"/>
                    </a:srgbClr>
                  </a:outerShdw>
                </a:effectLst>
              </a:rPr>
              <a:t>HTTP</a:t>
            </a:r>
            <a:r>
              <a:rPr lang="zh-TW" altLang="en-US" sz="1400" b="1" dirty="0">
                <a:effectLst>
                  <a:outerShdw blurRad="38100" dist="38100" dir="2700000" algn="tl">
                    <a:srgbClr val="000000">
                      <a:alpha val="43137"/>
                    </a:srgbClr>
                  </a:outerShdw>
                </a:effectLst>
              </a:rPr>
              <a:t>伺服器至少應該實現</a:t>
            </a:r>
            <a:r>
              <a:rPr lang="en-US" altLang="zh-TW" sz="1400" b="1" dirty="0">
                <a:solidFill>
                  <a:srgbClr val="FF0000"/>
                </a:solidFill>
                <a:effectLst>
                  <a:outerShdw blurRad="38100" dist="38100" dir="2700000" algn="tl">
                    <a:srgbClr val="000000">
                      <a:alpha val="43137"/>
                    </a:srgbClr>
                  </a:outerShdw>
                </a:effectLst>
              </a:rPr>
              <a:t>GET</a:t>
            </a:r>
            <a:r>
              <a:rPr lang="zh-TW" altLang="en-US" sz="1400" b="1" dirty="0">
                <a:solidFill>
                  <a:srgbClr val="FF0000"/>
                </a:solidFill>
                <a:effectLst>
                  <a:outerShdw blurRad="38100" dist="38100" dir="2700000" algn="tl">
                    <a:srgbClr val="000000">
                      <a:alpha val="43137"/>
                    </a:srgbClr>
                  </a:outerShdw>
                </a:effectLst>
              </a:rPr>
              <a:t>和</a:t>
            </a:r>
            <a:r>
              <a:rPr lang="en-US" altLang="zh-TW" sz="1400" b="1" dirty="0">
                <a:solidFill>
                  <a:srgbClr val="FF0000"/>
                </a:solidFill>
                <a:effectLst>
                  <a:outerShdw blurRad="38100" dist="38100" dir="2700000" algn="tl">
                    <a:srgbClr val="000000">
                      <a:alpha val="43137"/>
                    </a:srgbClr>
                  </a:outerShdw>
                </a:effectLst>
              </a:rPr>
              <a:t>HEAD</a:t>
            </a:r>
            <a:r>
              <a:rPr lang="zh-TW" altLang="en-US" sz="1400" b="1" dirty="0">
                <a:effectLst>
                  <a:outerShdw blurRad="38100" dist="38100" dir="2700000" algn="tl">
                    <a:srgbClr val="000000">
                      <a:alpha val="43137"/>
                    </a:srgbClr>
                  </a:outerShdw>
                </a:effectLst>
              </a:rPr>
              <a:t>方法，其他方法都是可選的</a:t>
            </a:r>
            <a:r>
              <a:rPr lang="zh-TW" altLang="en-US" sz="1400" b="1" dirty="0" smtClean="0">
                <a:effectLst>
                  <a:outerShdw blurRad="38100" dist="38100" dir="2700000" algn="tl">
                    <a:srgbClr val="000000">
                      <a:alpha val="43137"/>
                    </a:srgbClr>
                  </a:outerShdw>
                </a:effectLst>
              </a:rPr>
              <a:t>。</a:t>
            </a:r>
            <a:endParaRPr lang="en-US" altLang="zh-TW" sz="1400" b="1" dirty="0">
              <a:effectLst>
                <a:outerShdw blurRad="38100" dist="38100" dir="2700000" algn="tl">
                  <a:srgbClr val="000000">
                    <a:alpha val="43137"/>
                  </a:srgbClr>
                </a:outerShdw>
              </a:effectLst>
            </a:endParaRPr>
          </a:p>
          <a:p>
            <a:pPr marL="171450" indent="-171450">
              <a:buFont typeface="Wingdings" panose="05000000000000000000" pitchFamily="2" charset="2"/>
              <a:buChar char="Ø"/>
            </a:pPr>
            <a:r>
              <a:rPr lang="zh-TW" altLang="en-US" sz="1200" b="1" dirty="0" smtClean="0">
                <a:effectLst>
                  <a:outerShdw blurRad="38100" dist="38100" dir="2700000" algn="tl">
                    <a:srgbClr val="000000">
                      <a:alpha val="43137"/>
                    </a:srgbClr>
                  </a:outerShdw>
                </a:effectLst>
              </a:rPr>
              <a:t>所有</a:t>
            </a:r>
            <a:r>
              <a:rPr lang="zh-TW" altLang="en-US" sz="1200" b="1" dirty="0">
                <a:effectLst>
                  <a:outerShdw blurRad="38100" dist="38100" dir="2700000" algn="tl">
                    <a:srgbClr val="000000">
                      <a:alpha val="43137"/>
                    </a:srgbClr>
                  </a:outerShdw>
                </a:effectLst>
              </a:rPr>
              <a:t>的方法支援的實現都應當符合下述的方法各自的語意定義</a:t>
            </a:r>
            <a:r>
              <a:rPr lang="zh-TW" altLang="en-US" sz="1200" b="1" dirty="0" smtClean="0">
                <a:effectLst>
                  <a:outerShdw blurRad="38100" dist="38100" dir="2700000" algn="tl">
                    <a:srgbClr val="000000">
                      <a:alpha val="43137"/>
                    </a:srgbClr>
                  </a:outerShdw>
                </a:effectLst>
              </a:rPr>
              <a:t>。</a:t>
            </a:r>
            <a:endParaRPr lang="en-US" altLang="zh-TW" sz="1200" b="1" dirty="0" smtClean="0">
              <a:effectLst>
                <a:outerShdw blurRad="38100" dist="38100" dir="2700000" algn="tl">
                  <a:srgbClr val="000000">
                    <a:alpha val="43137"/>
                  </a:srgbClr>
                </a:outerShdw>
              </a:effectLst>
            </a:endParaRPr>
          </a:p>
          <a:p>
            <a:pPr marL="171450" indent="-171450">
              <a:buFont typeface="Wingdings" panose="05000000000000000000" pitchFamily="2" charset="2"/>
              <a:buChar char="Ø"/>
            </a:pPr>
            <a:r>
              <a:rPr lang="zh-TW" altLang="en-US" sz="1200" b="1" dirty="0" smtClean="0">
                <a:effectLst>
                  <a:outerShdw blurRad="38100" dist="38100" dir="2700000" algn="tl">
                    <a:srgbClr val="000000">
                      <a:alpha val="43137"/>
                    </a:srgbClr>
                  </a:outerShdw>
                </a:effectLst>
              </a:rPr>
              <a:t>特定</a:t>
            </a:r>
            <a:r>
              <a:rPr lang="zh-TW" altLang="en-US" sz="1200" b="1" dirty="0">
                <a:effectLst>
                  <a:outerShdw blurRad="38100" dist="38100" dir="2700000" algn="tl">
                    <a:srgbClr val="000000">
                      <a:alpha val="43137"/>
                    </a:srgbClr>
                  </a:outerShdw>
                </a:effectLst>
              </a:rPr>
              <a:t>的</a:t>
            </a:r>
            <a:r>
              <a:rPr lang="en-US" altLang="zh-TW" sz="1200" b="1" dirty="0">
                <a:effectLst>
                  <a:outerShdw blurRad="38100" dist="38100" dir="2700000" algn="tl">
                    <a:srgbClr val="000000">
                      <a:alpha val="43137"/>
                    </a:srgbClr>
                  </a:outerShdw>
                </a:effectLst>
              </a:rPr>
              <a:t>HTTP</a:t>
            </a:r>
            <a:r>
              <a:rPr lang="zh-TW" altLang="en-US" sz="1200" b="1" dirty="0">
                <a:effectLst>
                  <a:outerShdw blurRad="38100" dist="38100" dir="2700000" algn="tl">
                    <a:srgbClr val="000000">
                      <a:alpha val="43137"/>
                    </a:srgbClr>
                  </a:outerShdw>
                </a:effectLst>
              </a:rPr>
              <a:t>伺服器還能夠擴充功能自訂的方法。例如</a:t>
            </a:r>
            <a:r>
              <a:rPr lang="zh-TW" altLang="en-US" sz="1200" b="1" dirty="0" smtClean="0">
                <a:effectLst>
                  <a:outerShdw blurRad="38100" dist="38100" dir="2700000" algn="tl">
                    <a:srgbClr val="000000">
                      <a:alpha val="43137"/>
                    </a:srgbClr>
                  </a:outerShdw>
                </a:effectLst>
              </a:rPr>
              <a:t>：</a:t>
            </a:r>
            <a:r>
              <a:rPr lang="en-US" altLang="zh-TW" sz="1200" b="1" dirty="0" smtClean="0">
                <a:effectLst>
                  <a:outerShdw blurRad="38100" dist="38100" dir="2700000" algn="tl">
                    <a:srgbClr val="000000">
                      <a:alpha val="43137"/>
                    </a:srgbClr>
                  </a:outerShdw>
                </a:effectLst>
              </a:rPr>
              <a:t>PATCH</a:t>
            </a:r>
            <a:r>
              <a:rPr lang="zh-TW" altLang="en-US" sz="1200" b="1" dirty="0">
                <a:effectLst>
                  <a:outerShdw blurRad="38100" dist="38100" dir="2700000" algn="tl">
                    <a:srgbClr val="000000">
                      <a:alpha val="43137"/>
                    </a:srgbClr>
                  </a:outerShdw>
                </a:effectLst>
              </a:rPr>
              <a:t>（由 </a:t>
            </a:r>
            <a:r>
              <a:rPr lang="en-US" altLang="zh-TW" sz="1200" b="1" dirty="0">
                <a:effectLst>
                  <a:outerShdw blurRad="38100" dist="38100" dir="2700000" algn="tl">
                    <a:srgbClr val="000000">
                      <a:alpha val="43137"/>
                    </a:srgbClr>
                  </a:outerShdw>
                </a:effectLst>
              </a:rPr>
              <a:t>RFC 5789 </a:t>
            </a:r>
            <a:r>
              <a:rPr lang="zh-TW" altLang="en-US" sz="1200" b="1" dirty="0" smtClean="0">
                <a:effectLst>
                  <a:outerShdw blurRad="38100" dist="38100" dir="2700000" algn="tl">
                    <a:srgbClr val="000000">
                      <a:alpha val="43137"/>
                    </a:srgbClr>
                  </a:outerShdw>
                </a:effectLst>
              </a:rPr>
              <a:t>定義的</a:t>
            </a:r>
            <a:r>
              <a:rPr lang="zh-TW" altLang="en-US" sz="1200" b="1" dirty="0">
                <a:effectLst>
                  <a:outerShdw blurRad="38100" dist="38100" dir="2700000" algn="tl">
                    <a:srgbClr val="000000">
                      <a:alpha val="43137"/>
                    </a:srgbClr>
                  </a:outerShdw>
                </a:effectLst>
              </a:rPr>
              <a:t>方法</a:t>
            </a:r>
            <a:r>
              <a:rPr lang="zh-TW" altLang="en-US" sz="1200" b="1" dirty="0" smtClean="0">
                <a:effectLst>
                  <a:outerShdw blurRad="38100" dist="38100" dir="2700000" algn="tl">
                    <a:srgbClr val="000000">
                      <a:alpha val="43137"/>
                    </a:srgbClr>
                  </a:outerShdw>
                </a:effectLst>
              </a:rPr>
              <a:t>）用於</a:t>
            </a:r>
            <a:r>
              <a:rPr lang="zh-TW" altLang="en-US" sz="1200" b="1" dirty="0">
                <a:effectLst>
                  <a:outerShdw blurRad="38100" dist="38100" dir="2700000" algn="tl">
                    <a:srgbClr val="000000">
                      <a:alpha val="43137"/>
                    </a:srgbClr>
                  </a:outerShdw>
                </a:effectLst>
              </a:rPr>
              <a:t>將局部修改應用到資源。</a:t>
            </a:r>
          </a:p>
        </p:txBody>
      </p:sp>
    </p:spTree>
    <p:extLst>
      <p:ext uri="{BB962C8B-B14F-4D97-AF65-F5344CB8AC3E}">
        <p14:creationId xmlns:p14="http://schemas.microsoft.com/office/powerpoint/2010/main" val="1377005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400624" y="1956952"/>
            <a:ext cx="1708874" cy="1068492"/>
          </a:xfrm>
          <a:prstGeom prst="rect">
            <a:avLst/>
          </a:prstGeom>
        </p:spPr>
      </p:pic>
      <p:cxnSp>
        <p:nvCxnSpPr>
          <p:cNvPr id="6" name="直線單箭頭接點 5"/>
          <p:cNvCxnSpPr/>
          <p:nvPr/>
        </p:nvCxnSpPr>
        <p:spPr>
          <a:xfrm flipV="1">
            <a:off x="3324571" y="2267438"/>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7830" y="1410463"/>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sp>
        <p:nvSpPr>
          <p:cNvPr id="15" name="矩形 14"/>
          <p:cNvSpPr/>
          <p:nvPr/>
        </p:nvSpPr>
        <p:spPr>
          <a:xfrm>
            <a:off x="0" y="90680"/>
            <a:ext cx="12192000" cy="954107"/>
          </a:xfrm>
          <a:prstGeom prst="rect">
            <a:avLst/>
          </a:prstGeom>
          <a:solidFill>
            <a:schemeClr val="accent4">
              <a:lumMod val="50000"/>
            </a:schemeClr>
          </a:solidFill>
        </p:spPr>
        <p:txBody>
          <a:bodyPr wrap="square">
            <a:spAutoFit/>
          </a:bodyPr>
          <a:lstStyle/>
          <a:p>
            <a:r>
              <a:rPr lang="en-US" altLang="zh-TW" sz="3600" b="1" dirty="0">
                <a:solidFill>
                  <a:schemeClr val="bg1"/>
                </a:solidFill>
                <a:effectLst>
                  <a:outerShdw blurRad="38100" dist="38100" dir="2700000" algn="tl">
                    <a:srgbClr val="000000">
                      <a:alpha val="43137"/>
                    </a:srgbClr>
                  </a:outerShdw>
                </a:effectLst>
              </a:rPr>
              <a:t>HTTP Request</a:t>
            </a:r>
            <a:r>
              <a:rPr lang="zh-TW" altLang="en-US" sz="3600" b="1" dirty="0">
                <a:solidFill>
                  <a:schemeClr val="bg1"/>
                </a:solidFill>
                <a:effectLst>
                  <a:outerShdw blurRad="38100" dist="38100" dir="2700000" algn="tl">
                    <a:srgbClr val="000000">
                      <a:alpha val="43137"/>
                    </a:srgbClr>
                  </a:outerShdw>
                </a:effectLst>
              </a:rPr>
              <a:t>請求 封包</a:t>
            </a:r>
            <a:r>
              <a:rPr lang="zh-TW" altLang="en-US" sz="3600" b="1" dirty="0" smtClean="0">
                <a:solidFill>
                  <a:schemeClr val="bg1"/>
                </a:solidFill>
                <a:effectLst>
                  <a:outerShdw blurRad="38100" dist="38100" dir="2700000" algn="tl">
                    <a:srgbClr val="000000">
                      <a:alpha val="43137"/>
                    </a:srgbClr>
                  </a:outerShdw>
                </a:effectLst>
              </a:rPr>
              <a:t>內容</a:t>
            </a:r>
            <a:r>
              <a:rPr lang="en-US" altLang="zh-TW" sz="3600" b="1" dirty="0" smtClean="0">
                <a:solidFill>
                  <a:schemeClr val="bg1"/>
                </a:solidFill>
                <a:effectLst>
                  <a:outerShdw blurRad="38100" dist="38100" dir="2700000" algn="tl">
                    <a:srgbClr val="000000">
                      <a:alpha val="43137"/>
                    </a:srgbClr>
                  </a:outerShdw>
                </a:effectLst>
              </a:rPr>
              <a:t>::</a:t>
            </a:r>
            <a:r>
              <a:rPr lang="zh-TW" altLang="en-US" sz="3600" b="1" dirty="0">
                <a:solidFill>
                  <a:srgbClr val="FFFF00"/>
                </a:solidFill>
                <a:effectLst>
                  <a:outerShdw blurRad="38100" dist="38100" dir="2700000" algn="tl">
                    <a:srgbClr val="000000">
                      <a:alpha val="43137"/>
                    </a:srgbClr>
                  </a:outerShdw>
                </a:effectLst>
              </a:rPr>
              <a:t>要求標頭</a:t>
            </a:r>
            <a:r>
              <a:rPr lang="en-US" altLang="zh-TW" sz="3600" b="1" dirty="0">
                <a:solidFill>
                  <a:srgbClr val="FFFF00"/>
                </a:solidFill>
                <a:effectLst>
                  <a:outerShdw blurRad="38100" dist="38100" dir="2700000" algn="tl">
                    <a:srgbClr val="000000">
                      <a:alpha val="43137"/>
                    </a:srgbClr>
                  </a:outerShdw>
                </a:effectLst>
              </a:rPr>
              <a:t>(Request Headers</a:t>
            </a:r>
            <a:r>
              <a:rPr lang="en-US" altLang="zh-TW" sz="3600" b="1" dirty="0" smtClean="0">
                <a:solidFill>
                  <a:schemeClr val="bg1"/>
                </a:solidFill>
                <a:effectLst>
                  <a:outerShdw blurRad="38100" dist="38100" dir="2700000" algn="tl">
                    <a:srgbClr val="000000">
                      <a:alpha val="43137"/>
                    </a:srgbClr>
                  </a:outerShdw>
                </a:effectLst>
              </a:rPr>
              <a:t>)</a:t>
            </a:r>
          </a:p>
          <a:p>
            <a:r>
              <a:rPr lang="en-US" altLang="zh-TW" sz="2000" b="1" dirty="0">
                <a:solidFill>
                  <a:schemeClr val="bg1"/>
                </a:solidFill>
                <a:effectLst>
                  <a:outerShdw blurRad="38100" dist="38100" dir="2700000" algn="tl">
                    <a:srgbClr val="000000">
                      <a:alpha val="43137"/>
                    </a:srgbClr>
                  </a:outerShdw>
                </a:effectLst>
              </a:rPr>
              <a:t>https://</a:t>
            </a:r>
            <a:r>
              <a:rPr lang="en-US" altLang="zh-TW" sz="2000" b="1" dirty="0" smtClean="0">
                <a:solidFill>
                  <a:schemeClr val="bg1"/>
                </a:solidFill>
                <a:effectLst>
                  <a:outerShdw blurRad="38100" dist="38100" dir="2700000" algn="tl">
                    <a:srgbClr val="000000">
                      <a:alpha val="43137"/>
                    </a:srgbClr>
                  </a:outerShdw>
                </a:effectLst>
              </a:rPr>
              <a:t>en.wikipedia.org/wiki/List_of_HTTP_header_fields</a:t>
            </a:r>
            <a:r>
              <a:rPr lang="zh-TW" altLang="en-US" sz="2000" b="1" dirty="0" smtClean="0">
                <a:solidFill>
                  <a:schemeClr val="bg1"/>
                </a:solidFill>
                <a:effectLst>
                  <a:outerShdw blurRad="38100" dist="38100" dir="2700000" algn="tl">
                    <a:srgbClr val="000000">
                      <a:alpha val="43137"/>
                    </a:srgbClr>
                  </a:outerShdw>
                </a:effectLst>
              </a:rPr>
              <a:t>     </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點選此網站看看內容</a:t>
            </a:r>
            <a:r>
              <a:rPr lang="en-US" altLang="zh-TW" sz="2000" b="1" dirty="0" smtClean="0">
                <a:solidFill>
                  <a:schemeClr val="bg1"/>
                </a:solidFill>
                <a:effectLst>
                  <a:outerShdw blurRad="38100" dist="38100" dir="2700000" algn="tl">
                    <a:srgbClr val="000000">
                      <a:alpha val="43137"/>
                    </a:srgbClr>
                  </a:outerShdw>
                </a:effectLst>
              </a:rPr>
              <a:t>]</a:t>
            </a:r>
            <a:endParaRPr lang="zh-TW" altLang="en-US" sz="2000"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3148897" y="1625906"/>
            <a:ext cx="3367397"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Request</a:t>
            </a:r>
            <a:r>
              <a:rPr lang="zh-TW" altLang="en-US" sz="3200" b="1" dirty="0">
                <a:effectLst>
                  <a:outerShdw blurRad="38100" dist="38100" dir="2700000" algn="tl">
                    <a:srgbClr val="000000">
                      <a:alpha val="43137"/>
                    </a:srgbClr>
                  </a:outerShdw>
                </a:effectLst>
              </a:rPr>
              <a:t>請求</a:t>
            </a:r>
            <a:endParaRPr lang="zh-TW" altLang="en-US" sz="3200" dirty="0"/>
          </a:p>
        </p:txBody>
      </p:sp>
      <p:pic>
        <p:nvPicPr>
          <p:cNvPr id="3" name="圖片 2"/>
          <p:cNvPicPr>
            <a:picLocks noChangeAspect="1"/>
          </p:cNvPicPr>
          <p:nvPr/>
        </p:nvPicPr>
        <p:blipFill>
          <a:blip r:embed="rId3"/>
          <a:stretch>
            <a:fillRect/>
          </a:stretch>
        </p:blipFill>
        <p:spPr>
          <a:xfrm>
            <a:off x="187830" y="3082201"/>
            <a:ext cx="3451292" cy="2072638"/>
          </a:xfrm>
          <a:prstGeom prst="rect">
            <a:avLst/>
          </a:prstGeom>
        </p:spPr>
      </p:pic>
      <p:sp>
        <p:nvSpPr>
          <p:cNvPr id="2" name="矩形 1"/>
          <p:cNvSpPr/>
          <p:nvPr/>
        </p:nvSpPr>
        <p:spPr>
          <a:xfrm>
            <a:off x="4161576" y="2491198"/>
            <a:ext cx="6096000" cy="646331"/>
          </a:xfrm>
          <a:prstGeom prst="rect">
            <a:avLst/>
          </a:prstGeom>
        </p:spPr>
        <p:txBody>
          <a:bodyPr>
            <a:spAutoFit/>
          </a:bodyPr>
          <a:lstStyle/>
          <a:p>
            <a:r>
              <a:rPr lang="zh-TW" altLang="en-US" dirty="0"/>
              <a:t>要求標頭</a:t>
            </a:r>
            <a:r>
              <a:rPr lang="en-US" altLang="zh-TW" dirty="0"/>
              <a:t>(Request Headers)</a:t>
            </a:r>
          </a:p>
          <a:p>
            <a:r>
              <a:rPr lang="en-US" altLang="zh-TW" dirty="0"/>
              <a:t>     </a:t>
            </a:r>
            <a:r>
              <a:rPr lang="en-US" altLang="zh-TW" dirty="0" err="1"/>
              <a:t>Connection,Content</a:t>
            </a:r>
            <a:r>
              <a:rPr lang="en-US" altLang="zh-TW" dirty="0"/>
              <a:t>-</a:t>
            </a:r>
            <a:r>
              <a:rPr lang="en-US" altLang="zh-TW" dirty="0" err="1"/>
              <a:t>Type,Accept</a:t>
            </a:r>
            <a:r>
              <a:rPr lang="en-US" altLang="zh-TW" dirty="0"/>
              <a:t>-Language,...</a:t>
            </a:r>
          </a:p>
        </p:txBody>
      </p:sp>
      <p:graphicFrame>
        <p:nvGraphicFramePr>
          <p:cNvPr id="7" name="表格 6"/>
          <p:cNvGraphicFramePr>
            <a:graphicFrameLocks noGrp="1"/>
          </p:cNvGraphicFramePr>
          <p:nvPr>
            <p:extLst/>
          </p:nvPr>
        </p:nvGraphicFramePr>
        <p:xfrm>
          <a:off x="3639122" y="2604224"/>
          <a:ext cx="8067166" cy="3910440"/>
        </p:xfrm>
        <a:graphic>
          <a:graphicData uri="http://schemas.openxmlformats.org/drawingml/2006/table">
            <a:tbl>
              <a:tblPr/>
              <a:tblGrid>
                <a:gridCol w="1440030"/>
                <a:gridCol w="2593553"/>
                <a:gridCol w="2788495"/>
                <a:gridCol w="1245088"/>
              </a:tblGrid>
              <a:tr h="189189">
                <a:tc>
                  <a:txBody>
                    <a:bodyPr/>
                    <a:lstStyle/>
                    <a:p>
                      <a:pPr algn="ctr"/>
                      <a:r>
                        <a:rPr lang="en-US" sz="1200" dirty="0">
                          <a:solidFill>
                            <a:srgbClr val="FFFF00"/>
                          </a:solidFill>
                          <a:effectLst/>
                        </a:rPr>
                        <a:t>Header field name</a:t>
                      </a:r>
                    </a:p>
                  </a:txBody>
                  <a:tcPr marL="47297" marR="103463"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c>
                  <a:txBody>
                    <a:bodyPr/>
                    <a:lstStyle/>
                    <a:p>
                      <a:pPr algn="ctr"/>
                      <a:r>
                        <a:rPr lang="en-US" sz="1200" dirty="0">
                          <a:solidFill>
                            <a:srgbClr val="FFFF00"/>
                          </a:solidFill>
                          <a:effectLst/>
                        </a:rPr>
                        <a:t>Description</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c>
                  <a:txBody>
                    <a:bodyPr/>
                    <a:lstStyle/>
                    <a:p>
                      <a:pPr algn="ctr"/>
                      <a:r>
                        <a:rPr lang="en-US" sz="1200" dirty="0">
                          <a:solidFill>
                            <a:srgbClr val="FFFF00"/>
                          </a:solidFill>
                          <a:effectLst/>
                        </a:rPr>
                        <a:t>Example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c>
                  <a:txBody>
                    <a:bodyPr/>
                    <a:lstStyle/>
                    <a:p>
                      <a:pPr algn="ctr"/>
                      <a:r>
                        <a:rPr lang="en-US" sz="1200" dirty="0">
                          <a:solidFill>
                            <a:srgbClr val="FFFF00"/>
                          </a:solidFill>
                          <a:effectLst/>
                        </a:rPr>
                        <a:t>Status</a:t>
                      </a:r>
                    </a:p>
                  </a:txBody>
                  <a:tcPr marL="47297" marR="103463"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r>
              <a:tr h="533487">
                <a:tc>
                  <a:txBody>
                    <a:bodyPr/>
                    <a:lstStyle/>
                    <a:p>
                      <a:r>
                        <a:rPr lang="en-US" sz="1200" dirty="0">
                          <a:effectLst/>
                        </a:rPr>
                        <a:t>Accept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effectLst>
                            <a:outerShdw blurRad="38100" dist="38100" dir="2700000" algn="tl">
                              <a:srgbClr val="000000">
                                <a:alpha val="43137"/>
                              </a:srgbClr>
                            </a:outerShdw>
                          </a:effectLst>
                        </a:rPr>
                        <a:t>Content-Types that are acceptable for the response. </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rgbClr val="00B0F0"/>
                          </a:solidFill>
                          <a:effectLst>
                            <a:outerShdw blurRad="38100" dist="38100" dir="2700000" algn="tl">
                              <a:srgbClr val="000000">
                                <a:alpha val="43137"/>
                              </a:srgbClr>
                            </a:outerShdw>
                          </a:effectLst>
                        </a:rPr>
                        <a:t>Accept</a:t>
                      </a:r>
                      <a:r>
                        <a:rPr lang="en-US" sz="1600" b="1" dirty="0">
                          <a:solidFill>
                            <a:srgbClr val="FF0000"/>
                          </a:solidFill>
                          <a:effectLst>
                            <a:outerShdw blurRad="38100" dist="38100" dir="2700000" algn="tl">
                              <a:srgbClr val="000000">
                                <a:alpha val="43137"/>
                              </a:srgbClr>
                            </a:outerShdw>
                          </a:effectLst>
                        </a:rPr>
                        <a:t>: </a:t>
                      </a:r>
                      <a:r>
                        <a:rPr lang="en-US" sz="1600" b="1" dirty="0">
                          <a:solidFill>
                            <a:srgbClr val="FFC000"/>
                          </a:solidFill>
                          <a:effectLst>
                            <a:outerShdw blurRad="38100" dist="38100" dir="2700000" algn="tl">
                              <a:srgbClr val="000000">
                                <a:alpha val="43137"/>
                              </a:srgbClr>
                            </a:outerShdw>
                          </a:effectLst>
                        </a:rPr>
                        <a:t>text/plain</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Permanent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31080">
                <a:tc>
                  <a:txBody>
                    <a:bodyPr/>
                    <a:lstStyle/>
                    <a:p>
                      <a:r>
                        <a:rPr lang="en-US" sz="1200">
                          <a:effectLst/>
                        </a:rPr>
                        <a:t>Accept-Charset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effectLst/>
                        </a:rPr>
                        <a:t>Character sets that are acceptable.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rgbClr val="00B0F0"/>
                          </a:solidFill>
                          <a:effectLst>
                            <a:outerShdw blurRad="38100" dist="38100" dir="2700000" algn="tl">
                              <a:srgbClr val="000000">
                                <a:alpha val="43137"/>
                              </a:srgbClr>
                            </a:outerShdw>
                          </a:effectLst>
                        </a:rPr>
                        <a:t>Accept-Charset</a:t>
                      </a:r>
                      <a:r>
                        <a:rPr lang="en-US" sz="1600" b="1" dirty="0">
                          <a:solidFill>
                            <a:srgbClr val="FF0000"/>
                          </a:solidFill>
                          <a:effectLst>
                            <a:outerShdw blurRad="38100" dist="38100" dir="2700000" algn="tl">
                              <a:srgbClr val="000000">
                                <a:alpha val="43137"/>
                              </a:srgbClr>
                            </a:outerShdw>
                          </a:effectLst>
                        </a:rPr>
                        <a:t>: </a:t>
                      </a:r>
                      <a:r>
                        <a:rPr lang="en-US" sz="1600" dirty="0">
                          <a:solidFill>
                            <a:srgbClr val="FFC000"/>
                          </a:solidFill>
                          <a:effectLst/>
                        </a:rPr>
                        <a:t>utf-8</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Permanent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51000">
                <a:tc>
                  <a:txBody>
                    <a:bodyPr/>
                    <a:lstStyle/>
                    <a:p>
                      <a:r>
                        <a:rPr lang="en-US" sz="1200" dirty="0">
                          <a:effectLst/>
                        </a:rPr>
                        <a:t>Accept-Encoding</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List of acceptable encodings. </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Accept-Encoding: </a:t>
                      </a:r>
                      <a:r>
                        <a:rPr lang="en-US" sz="1200" dirty="0" err="1">
                          <a:effectLst/>
                        </a:rPr>
                        <a:t>gzip</a:t>
                      </a:r>
                      <a:r>
                        <a:rPr lang="en-US" sz="1200" dirty="0">
                          <a:effectLst/>
                        </a:rPr>
                        <a:t>, deflate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Permanent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594459">
                <a:tc>
                  <a:txBody>
                    <a:bodyPr/>
                    <a:lstStyle/>
                    <a:p>
                      <a:r>
                        <a:rPr lang="en-US" sz="1200">
                          <a:effectLst/>
                        </a:rPr>
                        <a:t>Accept-Language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List of acceptable human languages for response. </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Accept-Language: </a:t>
                      </a:r>
                      <a:r>
                        <a:rPr lang="en-US" sz="1200" dirty="0" err="1">
                          <a:effectLst/>
                        </a:rPr>
                        <a:t>en</a:t>
                      </a:r>
                      <a:r>
                        <a:rPr lang="en-US" sz="1200" dirty="0">
                          <a:effectLst/>
                        </a:rPr>
                        <a:t>-US</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Permanent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71192">
                <a:tc>
                  <a:txBody>
                    <a:bodyPr/>
                    <a:lstStyle/>
                    <a:p>
                      <a:r>
                        <a:rPr lang="en-US" sz="1200">
                          <a:effectLst/>
                        </a:rPr>
                        <a:t>Accept-Datetime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Acceptable version in time.</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Accept-</a:t>
                      </a:r>
                      <a:r>
                        <a:rPr lang="en-US" sz="1200" dirty="0" err="1">
                          <a:effectLst/>
                        </a:rPr>
                        <a:t>Datetime</a:t>
                      </a:r>
                      <a:r>
                        <a:rPr lang="en-US" sz="1200" dirty="0">
                          <a:effectLst/>
                        </a:rPr>
                        <a:t>: Thu, 31 May 2007 20:35:00 GMT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Provisional</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602537">
                <a:tc>
                  <a:txBody>
                    <a:bodyPr/>
                    <a:lstStyle/>
                    <a:p>
                      <a:r>
                        <a:rPr lang="en-US" sz="1200">
                          <a:effectLst/>
                        </a:rPr>
                        <a:t>Access-Control-Request-Method,</a:t>
                      </a:r>
                      <a:br>
                        <a:rPr lang="en-US" sz="1200">
                          <a:effectLst/>
                        </a:rPr>
                      </a:br>
                      <a:r>
                        <a:rPr lang="en-US" sz="1200">
                          <a:effectLst/>
                        </a:rPr>
                        <a:t>Access-Control-Request-Headers</a:t>
                      </a:r>
                      <a:r>
                        <a:rPr lang="en-US" sz="1200" b="0" i="0" u="none" strike="noStrike" baseline="30000">
                          <a:solidFill>
                            <a:srgbClr val="0B0080"/>
                          </a:solidFill>
                          <a:effectLst/>
                          <a:hlinkClick r:id="rId4"/>
                        </a:rPr>
                        <a:t>[7]</a:t>
                      </a:r>
                      <a:endParaRPr lang="en-US" sz="1200">
                        <a:effectLst/>
                      </a:endParaRP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a:effectLst/>
                        </a:rPr>
                        <a:t>Initiates a request for </a:t>
                      </a:r>
                      <a:r>
                        <a:rPr lang="en-US" sz="1200" u="none" strike="noStrike">
                          <a:solidFill>
                            <a:srgbClr val="0B0080"/>
                          </a:solidFill>
                          <a:effectLst/>
                          <a:hlinkClick r:id="rId5" tooltip="Cross-origin resource sharing"/>
                        </a:rPr>
                        <a:t>cross-origin resource sharing</a:t>
                      </a:r>
                      <a:r>
                        <a:rPr lang="en-US" sz="1200">
                          <a:effectLst/>
                        </a:rPr>
                        <a:t>with </a:t>
                      </a:r>
                      <a:r>
                        <a:rPr lang="en-US" sz="1200" u="none" strike="noStrike">
                          <a:solidFill>
                            <a:srgbClr val="0B0080"/>
                          </a:solidFill>
                          <a:effectLst/>
                          <a:hlinkClick r:id="rId6"/>
                        </a:rPr>
                        <a:t>Origin</a:t>
                      </a:r>
                      <a:r>
                        <a:rPr lang="en-US" sz="1200">
                          <a:effectLst/>
                        </a:rPr>
                        <a:t> (below).</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Access-Control-Request-Method: GET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200" dirty="0">
                          <a:effectLst/>
                        </a:rPr>
                        <a:t>Permanent: standard</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72971">
                <a:tc>
                  <a:txBody>
                    <a:bodyPr/>
                    <a:lstStyle/>
                    <a:p>
                      <a:r>
                        <a:rPr lang="en-US" sz="1200" b="1">
                          <a:effectLst>
                            <a:outerShdw blurRad="38100" dist="38100" dir="2700000" algn="tl">
                              <a:srgbClr val="000000">
                                <a:alpha val="43137"/>
                              </a:srgbClr>
                            </a:outerShdw>
                          </a:effectLst>
                        </a:rPr>
                        <a:t>Authorization</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200" b="1" dirty="0">
                          <a:effectLst>
                            <a:outerShdw blurRad="38100" dist="38100" dir="2700000" algn="tl">
                              <a:srgbClr val="000000">
                                <a:alpha val="43137"/>
                              </a:srgbClr>
                            </a:outerShdw>
                          </a:effectLst>
                        </a:rPr>
                        <a:t>Authentication credentials for </a:t>
                      </a:r>
                      <a:r>
                        <a:rPr lang="en-US" sz="1200" b="1" u="none" strike="noStrike" dirty="0">
                          <a:solidFill>
                            <a:srgbClr val="0B0080"/>
                          </a:solidFill>
                          <a:effectLst>
                            <a:outerShdw blurRad="38100" dist="38100" dir="2700000" algn="tl">
                              <a:srgbClr val="000000">
                                <a:alpha val="43137"/>
                              </a:srgbClr>
                            </a:outerShdw>
                          </a:effectLst>
                        </a:rPr>
                        <a:t>HTTP authentication</a:t>
                      </a:r>
                      <a:r>
                        <a:rPr lang="en-US" sz="1200" b="1" dirty="0">
                          <a:effectLst>
                            <a:outerShdw blurRad="38100" dist="38100" dir="2700000" algn="tl">
                              <a:srgbClr val="000000">
                                <a:alpha val="43137"/>
                              </a:srgbClr>
                            </a:outerShdw>
                          </a:effectLst>
                        </a:rPr>
                        <a: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200" b="1" dirty="0">
                          <a:effectLst>
                            <a:outerShdw blurRad="38100" dist="38100" dir="2700000" algn="tl">
                              <a:srgbClr val="000000">
                                <a:alpha val="43137"/>
                              </a:srgbClr>
                            </a:outerShdw>
                          </a:effectLst>
                        </a:rPr>
                        <a:t>Authorization: Basic QWxhZGRpbjpvcGVuIHNlc2FtZQ==</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200" b="1" dirty="0">
                          <a:effectLst>
                            <a:outerShdw blurRad="38100" dist="38100" dir="2700000" algn="tl">
                              <a:srgbClr val="000000">
                                <a:alpha val="43137"/>
                              </a:srgbClr>
                            </a:outerShdw>
                          </a:effectLst>
                        </a:rPr>
                        <a:t>Permanent</a:t>
                      </a:r>
                    </a:p>
                  </a:txBody>
                  <a:tcPr marL="47297" marR="47297" marT="23649" marB="236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r>
            </a:tbl>
          </a:graphicData>
        </a:graphic>
      </p:graphicFrame>
      <p:sp>
        <p:nvSpPr>
          <p:cNvPr id="10" name="矩形 9"/>
          <p:cNvSpPr/>
          <p:nvPr/>
        </p:nvSpPr>
        <p:spPr>
          <a:xfrm>
            <a:off x="7832696" y="1661163"/>
            <a:ext cx="3716402" cy="830997"/>
          </a:xfrm>
          <a:prstGeom prst="rect">
            <a:avLst/>
          </a:prstGeom>
          <a:solidFill>
            <a:schemeClr val="tx1"/>
          </a:solidFill>
        </p:spPr>
        <p:txBody>
          <a:bodyPr wrap="none">
            <a:spAutoFit/>
          </a:bodyPr>
          <a:lstStyle/>
          <a:p>
            <a:r>
              <a:rPr lang="en-US" altLang="zh-TW" sz="2400" dirty="0" smtClean="0">
                <a:solidFill>
                  <a:schemeClr val="bg1"/>
                </a:solidFill>
              </a:rPr>
              <a:t>message-header</a:t>
            </a:r>
            <a:r>
              <a:rPr lang="zh-TW" altLang="en-US" sz="2400" dirty="0" smtClean="0">
                <a:solidFill>
                  <a:schemeClr val="bg1"/>
                </a:solidFill>
              </a:rPr>
              <a:t>語法格式</a:t>
            </a:r>
            <a:r>
              <a:rPr lang="en-US" altLang="zh-TW" sz="2400" dirty="0" smtClean="0">
                <a:solidFill>
                  <a:schemeClr val="bg1"/>
                </a:solidFill>
              </a:rPr>
              <a:t>:</a:t>
            </a:r>
          </a:p>
          <a:p>
            <a:r>
              <a:rPr lang="en-US" altLang="zh-TW" sz="2400" dirty="0" smtClean="0">
                <a:solidFill>
                  <a:srgbClr val="00B0F0"/>
                </a:solidFill>
              </a:rPr>
              <a:t> </a:t>
            </a:r>
            <a:r>
              <a:rPr lang="en-US" altLang="zh-TW" sz="2400" dirty="0">
                <a:solidFill>
                  <a:srgbClr val="00B0F0"/>
                </a:solidFill>
              </a:rPr>
              <a:t>field-name </a:t>
            </a:r>
            <a:r>
              <a:rPr lang="en-US" altLang="zh-TW" sz="2400" dirty="0">
                <a:solidFill>
                  <a:schemeClr val="bg1"/>
                </a:solidFill>
              </a:rPr>
              <a:t>"</a:t>
            </a:r>
            <a:r>
              <a:rPr lang="en-US" altLang="zh-TW" sz="2400" dirty="0">
                <a:solidFill>
                  <a:srgbClr val="FF0000"/>
                </a:solidFill>
              </a:rPr>
              <a:t>:</a:t>
            </a:r>
            <a:r>
              <a:rPr lang="en-US" altLang="zh-TW" sz="2400" dirty="0">
                <a:solidFill>
                  <a:schemeClr val="bg1"/>
                </a:solidFill>
              </a:rPr>
              <a:t>" [ </a:t>
            </a:r>
            <a:r>
              <a:rPr lang="en-US" altLang="zh-TW" sz="2400" dirty="0">
                <a:solidFill>
                  <a:srgbClr val="FFC000"/>
                </a:solidFill>
              </a:rPr>
              <a:t>field-value</a:t>
            </a:r>
            <a:r>
              <a:rPr lang="en-US" altLang="zh-TW" sz="2400" dirty="0">
                <a:solidFill>
                  <a:schemeClr val="bg1"/>
                </a:solidFill>
              </a:rPr>
              <a:t> ]</a:t>
            </a:r>
            <a:endParaRPr lang="zh-TW" altLang="en-US" sz="2400" dirty="0">
              <a:solidFill>
                <a:schemeClr val="bg1"/>
              </a:solidFill>
            </a:endParaRPr>
          </a:p>
        </p:txBody>
      </p:sp>
    </p:spTree>
    <p:extLst>
      <p:ext uri="{BB962C8B-B14F-4D97-AF65-F5344CB8AC3E}">
        <p14:creationId xmlns:p14="http://schemas.microsoft.com/office/powerpoint/2010/main" val="2484737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server”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8199" y="1743357"/>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366242" y="1342461"/>
            <a:ext cx="1915909" cy="923330"/>
          </a:xfrm>
          <a:prstGeom prst="rect">
            <a:avLst/>
          </a:prstGeom>
        </p:spPr>
        <p:txBody>
          <a:bodyPr wrap="none">
            <a:spAutoFit/>
          </a:bodyPr>
          <a:lstStyle/>
          <a:p>
            <a:r>
              <a:rPr lang="zh-TW" altLang="en-US" sz="2700" dirty="0"/>
              <a:t>網站伺服器</a:t>
            </a:r>
            <a:endParaRPr lang="en-US" altLang="zh-TW" sz="2700" dirty="0"/>
          </a:p>
          <a:p>
            <a:r>
              <a:rPr lang="en-US" altLang="zh-TW" sz="2700" dirty="0"/>
              <a:t>Web Server</a:t>
            </a:r>
            <a:endParaRPr lang="zh-TW" altLang="en-US" sz="2700" dirty="0"/>
          </a:p>
        </p:txBody>
      </p:sp>
      <p:cxnSp>
        <p:nvCxnSpPr>
          <p:cNvPr id="11" name="直線單箭頭接點 10"/>
          <p:cNvCxnSpPr/>
          <p:nvPr/>
        </p:nvCxnSpPr>
        <p:spPr>
          <a:xfrm flipH="1">
            <a:off x="4174077" y="2371242"/>
            <a:ext cx="4046818" cy="23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Databas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4160" y="2944850"/>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9394483" y="4271208"/>
            <a:ext cx="2262158" cy="830997"/>
          </a:xfrm>
          <a:prstGeom prst="rect">
            <a:avLst/>
          </a:prstGeom>
        </p:spPr>
        <p:txBody>
          <a:bodyPr wrap="none">
            <a:spAutoFit/>
          </a:bodyPr>
          <a:lstStyle/>
          <a:p>
            <a:r>
              <a:rPr lang="zh-TW" altLang="en-US" sz="2700" dirty="0"/>
              <a:t>資料庫伺服器</a:t>
            </a:r>
            <a:endParaRPr lang="en-US" altLang="zh-TW" sz="2700" dirty="0"/>
          </a:p>
          <a:p>
            <a:r>
              <a:rPr lang="en-US" altLang="zh-TW" sz="2100" dirty="0"/>
              <a:t>Database Server</a:t>
            </a:r>
            <a:endParaRPr lang="zh-TW" altLang="en-US" sz="2100" dirty="0"/>
          </a:p>
        </p:txBody>
      </p:sp>
      <p:sp>
        <p:nvSpPr>
          <p:cNvPr id="15" name="矩形 14"/>
          <p:cNvSpPr/>
          <p:nvPr/>
        </p:nvSpPr>
        <p:spPr>
          <a:xfrm>
            <a:off x="0" y="164789"/>
            <a:ext cx="12192000" cy="1015663"/>
          </a:xfrm>
          <a:prstGeom prst="rect">
            <a:avLst/>
          </a:prstGeom>
          <a:solidFill>
            <a:schemeClr val="accent4">
              <a:lumMod val="50000"/>
            </a:schemeClr>
          </a:solidFill>
        </p:spPr>
        <p:txBody>
          <a:bodyPr wrap="square">
            <a:spAutoFit/>
          </a:bodyPr>
          <a:lstStyle/>
          <a:p>
            <a:r>
              <a:rPr lang="en-US" altLang="zh-TW" sz="3600" b="1" dirty="0">
                <a:solidFill>
                  <a:schemeClr val="bg1"/>
                </a:solidFill>
                <a:effectLst>
                  <a:outerShdw blurRad="38100" dist="38100" dir="2700000" algn="tl">
                    <a:srgbClr val="000000">
                      <a:alpha val="43137"/>
                    </a:srgbClr>
                  </a:outerShdw>
                </a:effectLst>
              </a:rPr>
              <a:t>HTTP Response</a:t>
            </a:r>
            <a:r>
              <a:rPr lang="zh-TW" altLang="en-US" sz="3600" b="1" dirty="0">
                <a:solidFill>
                  <a:schemeClr val="bg1"/>
                </a:solidFill>
                <a:effectLst>
                  <a:outerShdw blurRad="38100" dist="38100" dir="2700000" algn="tl">
                    <a:srgbClr val="000000">
                      <a:alpha val="43137"/>
                    </a:srgbClr>
                  </a:outerShdw>
                </a:effectLst>
              </a:rPr>
              <a:t>回應  封包內容</a:t>
            </a:r>
            <a:r>
              <a:rPr lang="en-US" altLang="zh-TW" sz="3600" b="1" dirty="0" smtClean="0">
                <a:solidFill>
                  <a:schemeClr val="bg1"/>
                </a:solidFill>
                <a:effectLst>
                  <a:outerShdw blurRad="38100" dist="38100" dir="2700000" algn="tl">
                    <a:srgbClr val="000000">
                      <a:alpha val="43137"/>
                    </a:srgbClr>
                  </a:outerShdw>
                </a:effectLst>
              </a:rPr>
              <a:t>::</a:t>
            </a:r>
            <a:r>
              <a:rPr lang="zh-TW" altLang="en-US" sz="3200" b="1" dirty="0">
                <a:solidFill>
                  <a:srgbClr val="FFFF00"/>
                </a:solidFill>
                <a:effectLst>
                  <a:outerShdw blurRad="38100" dist="38100" dir="2700000" algn="tl">
                    <a:srgbClr val="000000">
                      <a:alpha val="43137"/>
                    </a:srgbClr>
                  </a:outerShdw>
                </a:effectLst>
              </a:rPr>
              <a:t>狀態碼</a:t>
            </a:r>
            <a:r>
              <a:rPr lang="en-US" altLang="zh-TW" sz="3200" b="1" dirty="0">
                <a:solidFill>
                  <a:srgbClr val="FFFF00"/>
                </a:solidFill>
                <a:effectLst>
                  <a:outerShdw blurRad="38100" dist="38100" dir="2700000" algn="tl">
                    <a:srgbClr val="000000">
                      <a:alpha val="43137"/>
                    </a:srgbClr>
                  </a:outerShdw>
                </a:effectLst>
              </a:rPr>
              <a:t>(Response Status Codes</a:t>
            </a:r>
            <a:r>
              <a:rPr lang="en-US" altLang="zh-TW" sz="3200" b="1" dirty="0" smtClean="0">
                <a:solidFill>
                  <a:srgbClr val="FFFF00"/>
                </a:solidFill>
                <a:effectLst>
                  <a:outerShdw blurRad="38100" dist="38100" dir="2700000" algn="tl">
                    <a:srgbClr val="000000">
                      <a:alpha val="43137"/>
                    </a:srgbClr>
                  </a:outerShdw>
                </a:effectLst>
              </a:rPr>
              <a:t>)</a:t>
            </a:r>
          </a:p>
          <a:p>
            <a:r>
              <a:rPr lang="en-US" altLang="zh-TW" sz="2400" b="1" dirty="0">
                <a:solidFill>
                  <a:schemeClr val="bg1"/>
                </a:solidFill>
                <a:effectLst>
                  <a:outerShdw blurRad="38100" dist="38100" dir="2700000" algn="tl">
                    <a:srgbClr val="000000">
                      <a:alpha val="43137"/>
                    </a:srgbClr>
                  </a:outerShdw>
                </a:effectLst>
              </a:rPr>
              <a:t>https://</a:t>
            </a:r>
            <a:r>
              <a:rPr lang="en-US" altLang="zh-TW" sz="2400" b="1" dirty="0" smtClean="0">
                <a:solidFill>
                  <a:schemeClr val="bg1"/>
                </a:solidFill>
                <a:effectLst>
                  <a:outerShdw blurRad="38100" dist="38100" dir="2700000" algn="tl">
                    <a:srgbClr val="000000">
                      <a:alpha val="43137"/>
                    </a:srgbClr>
                  </a:outerShdw>
                </a:effectLst>
              </a:rPr>
              <a:t>en.wikipedia.org/wiki/List_of_HTTP_status_codes</a:t>
            </a:r>
            <a:r>
              <a:rPr lang="zh-TW" altLang="en-US" sz="2400" b="1" dirty="0" smtClean="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a:t>
            </a:r>
            <a:r>
              <a:rPr lang="zh-TW" altLang="en-US" sz="2400" b="1" dirty="0" smtClean="0">
                <a:solidFill>
                  <a:schemeClr val="bg1"/>
                </a:solidFill>
                <a:effectLst>
                  <a:outerShdw blurRad="38100" dist="38100" dir="2700000" algn="tl">
                    <a:srgbClr val="000000">
                      <a:alpha val="43137"/>
                    </a:srgbClr>
                  </a:outerShdw>
                </a:effectLst>
              </a:rPr>
              <a:t>點選此網站看看內容</a:t>
            </a:r>
            <a:r>
              <a:rPr lang="en-US" altLang="zh-TW" sz="2400" b="1" dirty="0" smtClean="0">
                <a:solidFill>
                  <a:schemeClr val="bg1"/>
                </a:solidFill>
                <a:effectLst>
                  <a:outerShdw blurRad="38100" dist="38100" dir="2700000" algn="tl">
                    <a:srgbClr val="000000">
                      <a:alpha val="43137"/>
                    </a:srgbClr>
                  </a:outerShdw>
                </a:effectLst>
              </a:rPr>
              <a:t>]</a:t>
            </a:r>
            <a:endParaRPr lang="zh-TW" altLang="en-US" sz="2400" b="1" dirty="0">
              <a:solidFill>
                <a:schemeClr val="bg1"/>
              </a:solidFill>
              <a:effectLst>
                <a:outerShdw blurRad="38100" dist="38100" dir="2700000" algn="tl">
                  <a:srgbClr val="000000">
                    <a:alpha val="43137"/>
                  </a:srgbClr>
                </a:outerShdw>
              </a:effectLst>
            </a:endParaRPr>
          </a:p>
        </p:txBody>
      </p:sp>
      <p:sp>
        <p:nvSpPr>
          <p:cNvPr id="20" name="矩形 19"/>
          <p:cNvSpPr/>
          <p:nvPr/>
        </p:nvSpPr>
        <p:spPr>
          <a:xfrm>
            <a:off x="4606829" y="1760024"/>
            <a:ext cx="3614066"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HTTP Response</a:t>
            </a:r>
            <a:r>
              <a:rPr lang="zh-TW" altLang="en-US" sz="3200" b="1" dirty="0">
                <a:effectLst>
                  <a:outerShdw blurRad="38100" dist="38100" dir="2700000" algn="tl">
                    <a:srgbClr val="000000">
                      <a:alpha val="43137"/>
                    </a:srgbClr>
                  </a:outerShdw>
                </a:effectLst>
              </a:rPr>
              <a:t>回應</a:t>
            </a:r>
            <a:endParaRPr lang="zh-TW" altLang="en-US" sz="3200" dirty="0"/>
          </a:p>
        </p:txBody>
      </p:sp>
      <p:pic>
        <p:nvPicPr>
          <p:cNvPr id="5" name="圖片 4"/>
          <p:cNvPicPr>
            <a:picLocks noChangeAspect="1"/>
          </p:cNvPicPr>
          <p:nvPr/>
        </p:nvPicPr>
        <p:blipFill>
          <a:blip r:embed="rId4"/>
          <a:stretch>
            <a:fillRect/>
          </a:stretch>
        </p:blipFill>
        <p:spPr>
          <a:xfrm>
            <a:off x="409801" y="1457620"/>
            <a:ext cx="2965381" cy="1827244"/>
          </a:xfrm>
          <a:prstGeom prst="rect">
            <a:avLst/>
          </a:prstGeom>
        </p:spPr>
      </p:pic>
      <p:graphicFrame>
        <p:nvGraphicFramePr>
          <p:cNvPr id="16" name="表格 15"/>
          <p:cNvGraphicFramePr>
            <a:graphicFrameLocks noGrp="1"/>
          </p:cNvGraphicFramePr>
          <p:nvPr>
            <p:extLst/>
          </p:nvPr>
        </p:nvGraphicFramePr>
        <p:xfrm>
          <a:off x="409801" y="3569068"/>
          <a:ext cx="8938514" cy="2225040"/>
        </p:xfrm>
        <a:graphic>
          <a:graphicData uri="http://schemas.openxmlformats.org/drawingml/2006/table">
            <a:tbl>
              <a:tblPr firstRow="1" bandRow="1">
                <a:tableStyleId>{5C22544A-7EE6-4342-B048-85BDC9FD1C3A}</a:tableStyleId>
              </a:tblPr>
              <a:tblGrid>
                <a:gridCol w="812417"/>
                <a:gridCol w="2544024"/>
                <a:gridCol w="5582073"/>
              </a:tblGrid>
              <a:tr h="370840">
                <a:tc>
                  <a:txBody>
                    <a:bodyPr/>
                    <a:lstStyle/>
                    <a:p>
                      <a:r>
                        <a:rPr lang="zh-TW" altLang="en-US" sz="1400" b="1" dirty="0" smtClean="0">
                          <a:solidFill>
                            <a:schemeClr val="bg1"/>
                          </a:solidFill>
                          <a:effectLst>
                            <a:outerShdw blurRad="38100" dist="38100" dir="2700000" algn="tl">
                              <a:srgbClr val="000000">
                                <a:alpha val="43137"/>
                              </a:srgbClr>
                            </a:outerShdw>
                          </a:effectLst>
                        </a:rPr>
                        <a:t>狀態碼</a:t>
                      </a:r>
                      <a:endParaRPr lang="zh-TW" altLang="en-US" sz="1400" dirty="0"/>
                    </a:p>
                  </a:txBody>
                  <a:tcPr>
                    <a:solidFill>
                      <a:srgbClr val="002060"/>
                    </a:solidFill>
                  </a:tcPr>
                </a:tc>
                <a:tc>
                  <a:txBody>
                    <a:bodyPr/>
                    <a:lstStyle/>
                    <a:p>
                      <a:r>
                        <a:rPr lang="zh-TW" altLang="en-US" dirty="0" smtClean="0"/>
                        <a:t>類型</a:t>
                      </a:r>
                      <a:endParaRPr lang="zh-TW" altLang="en-US" dirty="0"/>
                    </a:p>
                  </a:txBody>
                  <a:tcPr>
                    <a:solidFill>
                      <a:srgbClr val="002060"/>
                    </a:solidFill>
                  </a:tcPr>
                </a:tc>
                <a:tc>
                  <a:txBody>
                    <a:bodyPr/>
                    <a:lstStyle/>
                    <a:p>
                      <a:r>
                        <a:rPr lang="zh-TW" altLang="en-US" dirty="0" smtClean="0"/>
                        <a:t>說明</a:t>
                      </a:r>
                      <a:endParaRPr lang="zh-TW" altLang="en-US" dirty="0"/>
                    </a:p>
                  </a:txBody>
                  <a:tcPr>
                    <a:solidFill>
                      <a:srgbClr val="002060"/>
                    </a:solidFill>
                  </a:tcPr>
                </a:tc>
              </a:tr>
              <a:tr h="370840">
                <a:tc>
                  <a:txBody>
                    <a:bodyPr/>
                    <a:lstStyle/>
                    <a:p>
                      <a:r>
                        <a:rPr lang="en-US" altLang="zh-TW" b="1" dirty="0" smtClean="0">
                          <a:effectLst>
                            <a:outerShdw blurRad="38100" dist="38100" dir="2700000" algn="tl">
                              <a:srgbClr val="000000">
                                <a:alpha val="43137"/>
                              </a:srgbClr>
                            </a:outerShdw>
                          </a:effectLst>
                        </a:rPr>
                        <a:t>1xx</a:t>
                      </a:r>
                      <a:endParaRPr lang="zh-TW" altLang="en-US"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訊息  </a:t>
                      </a:r>
                      <a:r>
                        <a:rPr lang="en-US" altLang="zh-TW" dirty="0" smtClean="0"/>
                        <a:t>Informational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請求已被伺服器接收，繼續處理   </a:t>
                      </a:r>
                      <a:r>
                        <a:rPr lang="en-US" altLang="zh-TW" dirty="0" smtClean="0"/>
                        <a:t>100–102</a:t>
                      </a:r>
                      <a:endParaRPr lang="zh-TW" altLang="en-US" b="1" dirty="0" smtClean="0">
                        <a:effectLst>
                          <a:outerShdw blurRad="38100" dist="38100" dir="2700000" algn="tl">
                            <a:srgbClr val="000000">
                              <a:alpha val="43137"/>
                            </a:srgbClr>
                          </a:outerShdw>
                        </a:effectLst>
                      </a:endParaRPr>
                    </a:p>
                  </a:txBody>
                  <a:tcPr/>
                </a:tc>
              </a:tr>
              <a:tr h="370840">
                <a:tc>
                  <a:txBody>
                    <a:bodyPr/>
                    <a:lstStyle/>
                    <a:p>
                      <a:r>
                        <a:rPr lang="en-US" altLang="zh-TW" b="1" dirty="0" smtClean="0">
                          <a:effectLst>
                            <a:outerShdw blurRad="38100" dist="38100" dir="2700000" algn="tl">
                              <a:srgbClr val="000000">
                                <a:alpha val="43137"/>
                              </a:srgbClr>
                            </a:outerShdw>
                          </a:effectLst>
                        </a:rPr>
                        <a:t>2xx</a:t>
                      </a:r>
                      <a:endParaRPr lang="zh-TW" altLang="en-US"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成功  </a:t>
                      </a:r>
                      <a:r>
                        <a:rPr lang="en-US" altLang="zh-TW" dirty="0" smtClean="0"/>
                        <a:t>Successful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請求已成功被伺服器接收、理解、並接受</a:t>
                      </a:r>
                      <a:r>
                        <a:rPr lang="en-US" altLang="zh-TW" b="1" dirty="0" smtClean="0">
                          <a:solidFill>
                            <a:srgbClr val="FF0000"/>
                          </a:solidFill>
                          <a:effectLst>
                            <a:outerShdw blurRad="38100" dist="38100" dir="2700000" algn="tl">
                              <a:srgbClr val="000000">
                                <a:alpha val="43137"/>
                              </a:srgbClr>
                            </a:outerShdw>
                          </a:effectLst>
                        </a:rPr>
                        <a:t>200</a:t>
                      </a:r>
                      <a:r>
                        <a:rPr lang="en-US" altLang="zh-TW" dirty="0" smtClean="0"/>
                        <a:t>–206</a:t>
                      </a:r>
                      <a:endParaRPr lang="zh-TW" altLang="en-US" b="1" dirty="0" smtClean="0">
                        <a:effectLst>
                          <a:outerShdw blurRad="38100" dist="38100" dir="2700000" algn="tl">
                            <a:srgbClr val="000000">
                              <a:alpha val="43137"/>
                            </a:srgbClr>
                          </a:outerShdw>
                        </a:effectLst>
                      </a:endParaRPr>
                    </a:p>
                  </a:txBody>
                  <a:tcPr/>
                </a:tc>
              </a:tr>
              <a:tr h="370840">
                <a:tc>
                  <a:txBody>
                    <a:bodyPr/>
                    <a:lstStyle/>
                    <a:p>
                      <a:r>
                        <a:rPr lang="en-US" altLang="zh-TW" b="1" dirty="0" smtClean="0">
                          <a:effectLst>
                            <a:outerShdw blurRad="38100" dist="38100" dir="2700000" algn="tl">
                              <a:srgbClr val="000000">
                                <a:alpha val="43137"/>
                              </a:srgbClr>
                            </a:outerShdw>
                          </a:effectLst>
                        </a:rPr>
                        <a:t>3xx</a:t>
                      </a:r>
                      <a:endParaRPr lang="zh-TW" altLang="en-US"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重新導 </a:t>
                      </a:r>
                      <a:r>
                        <a:rPr lang="en-US" altLang="zh-TW" dirty="0" smtClean="0"/>
                        <a:t>Redirection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需要後續操作才能完成這一請求  </a:t>
                      </a:r>
                      <a:r>
                        <a:rPr lang="en-US" altLang="zh-TW" dirty="0" smtClean="0"/>
                        <a:t>300–305</a:t>
                      </a:r>
                      <a:endParaRPr lang="zh-TW" altLang="en-US" b="1" dirty="0" smtClean="0">
                        <a:effectLst>
                          <a:outerShdw blurRad="38100" dist="38100" dir="2700000" algn="tl">
                            <a:srgbClr val="000000">
                              <a:alpha val="43137"/>
                            </a:srgbClr>
                          </a:outerShdw>
                        </a:effectLst>
                      </a:endParaRPr>
                    </a:p>
                  </a:txBody>
                  <a:tcPr/>
                </a:tc>
              </a:tr>
              <a:tr h="370840">
                <a:tc>
                  <a:txBody>
                    <a:bodyPr/>
                    <a:lstStyle/>
                    <a:p>
                      <a:r>
                        <a:rPr lang="en-US" altLang="zh-TW" b="1" dirty="0" smtClean="0">
                          <a:effectLst>
                            <a:outerShdw blurRad="38100" dist="38100" dir="2700000" algn="tl">
                              <a:srgbClr val="000000">
                                <a:alpha val="43137"/>
                              </a:srgbClr>
                            </a:outerShdw>
                          </a:effectLst>
                        </a:rPr>
                        <a:t>4xx</a:t>
                      </a:r>
                      <a:endParaRPr lang="zh-TW" altLang="en-US" b="1" dirty="0">
                        <a:effectLst>
                          <a:outerShdw blurRad="38100" dist="38100" dir="2700000" algn="tl">
                            <a:srgbClr val="000000">
                              <a:alpha val="43137"/>
                            </a:srgbClr>
                          </a:outerShdw>
                        </a:effectLst>
                      </a:endParaRPr>
                    </a:p>
                  </a:txBody>
                  <a:tcPr>
                    <a:solidFill>
                      <a:srgbClr val="FFFF00"/>
                    </a:solidFill>
                  </a:tcPr>
                </a:tc>
                <a:tc>
                  <a:txBody>
                    <a:bodyPr/>
                    <a:lstStyle/>
                    <a:p>
                      <a:r>
                        <a:rPr lang="zh-TW" altLang="en-US" b="1" dirty="0" smtClean="0">
                          <a:effectLst>
                            <a:outerShdw blurRad="38100" dist="38100" dir="2700000" algn="tl">
                              <a:srgbClr val="000000">
                                <a:alpha val="43137"/>
                              </a:srgbClr>
                            </a:outerShdw>
                          </a:effectLst>
                        </a:rPr>
                        <a:t>請求錯誤</a:t>
                      </a:r>
                      <a:r>
                        <a:rPr lang="en-US" altLang="zh-TW" dirty="0" smtClean="0"/>
                        <a:t>Client error</a:t>
                      </a:r>
                      <a:endParaRPr lang="zh-TW" altLang="en-US" b="1" dirty="0">
                        <a:effectLst>
                          <a:outerShdw blurRad="38100" dist="38100" dir="2700000" algn="tl">
                            <a:srgbClr val="000000">
                              <a:alpha val="43137"/>
                            </a:srgbClr>
                          </a:outerShdw>
                        </a:effectLst>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請求含有詞法錯誤或者無法被執行 </a:t>
                      </a:r>
                      <a:r>
                        <a:rPr lang="en-US" altLang="zh-TW" b="1" dirty="0" smtClean="0">
                          <a:effectLst>
                            <a:outerShdw blurRad="38100" dist="38100" dir="2700000" algn="tl">
                              <a:srgbClr val="000000">
                                <a:alpha val="43137"/>
                              </a:srgbClr>
                            </a:outerShdw>
                          </a:effectLst>
                        </a:rPr>
                        <a:t>400–415</a:t>
                      </a:r>
                    </a:p>
                  </a:txBody>
                  <a:tcPr>
                    <a:solidFill>
                      <a:srgbClr val="FFFF00"/>
                    </a:solidFill>
                  </a:tcPr>
                </a:tc>
              </a:tr>
              <a:tr h="370840">
                <a:tc>
                  <a:txBody>
                    <a:bodyPr/>
                    <a:lstStyle/>
                    <a:p>
                      <a:r>
                        <a:rPr lang="en-US" altLang="zh-TW" b="1" dirty="0" smtClean="0">
                          <a:effectLst>
                            <a:outerShdw blurRad="38100" dist="38100" dir="2700000" algn="tl">
                              <a:srgbClr val="000000">
                                <a:alpha val="43137"/>
                              </a:srgbClr>
                            </a:outerShdw>
                          </a:effectLst>
                        </a:rPr>
                        <a:t>5xx</a:t>
                      </a:r>
                      <a:endParaRPr lang="zh-TW" altLang="en-US" b="1" dirty="0">
                        <a:effectLst>
                          <a:outerShdw blurRad="38100" dist="38100" dir="2700000" algn="tl">
                            <a:srgbClr val="000000">
                              <a:alpha val="43137"/>
                            </a:srgbClr>
                          </a:outerShdw>
                        </a:effectLst>
                      </a:endParaRPr>
                    </a:p>
                  </a:txBody>
                  <a:tcPr/>
                </a:tc>
                <a:tc>
                  <a:txBody>
                    <a:bodyPr/>
                    <a:lstStyle/>
                    <a:p>
                      <a:r>
                        <a:rPr lang="zh-TW" altLang="en-US" b="1" dirty="0" smtClean="0">
                          <a:effectLst>
                            <a:outerShdw blurRad="38100" dist="38100" dir="2700000" algn="tl">
                              <a:srgbClr val="000000">
                                <a:alpha val="43137"/>
                              </a:srgbClr>
                            </a:outerShdw>
                          </a:effectLst>
                        </a:rPr>
                        <a:t>伺服器錯誤</a:t>
                      </a:r>
                      <a:r>
                        <a:rPr lang="en-US" altLang="zh-TW" dirty="0" smtClean="0"/>
                        <a:t>Server error</a:t>
                      </a:r>
                      <a:endParaRPr lang="zh-TW" altLang="en-US"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伺服器在處理某個正確請求時發生錯誤  </a:t>
                      </a:r>
                      <a:r>
                        <a:rPr lang="en-US" altLang="zh-TW" dirty="0" smtClean="0"/>
                        <a:t>500–505</a:t>
                      </a:r>
                      <a:endParaRPr lang="zh-TW" altLang="en-US" dirty="0" smtClean="0"/>
                    </a:p>
                  </a:txBody>
                  <a:tcPr/>
                </a:tc>
              </a:tr>
            </a:tbl>
          </a:graphicData>
        </a:graphic>
      </p:graphicFrame>
      <p:sp>
        <p:nvSpPr>
          <p:cNvPr id="23" name="矩形 22"/>
          <p:cNvSpPr/>
          <p:nvPr/>
        </p:nvSpPr>
        <p:spPr>
          <a:xfrm>
            <a:off x="4715938" y="6078312"/>
            <a:ext cx="3772186" cy="615553"/>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期中考考題</a:t>
            </a:r>
            <a:r>
              <a:rPr lang="en-US" altLang="zh-TW" b="1" dirty="0" smtClean="0">
                <a:effectLst>
                  <a:outerShdw blurRad="38100" dist="38100" dir="2700000" algn="tl">
                    <a:srgbClr val="000000">
                      <a:alpha val="43137"/>
                    </a:srgbClr>
                  </a:outerShdw>
                </a:effectLst>
              </a:rPr>
              <a:t>:</a:t>
            </a:r>
          </a:p>
          <a:p>
            <a:r>
              <a:rPr lang="en-US" altLang="zh-TW" sz="1600" dirty="0" smtClean="0"/>
              <a:t>200,301,400,401,402,403,404,405,505,511</a:t>
            </a:r>
            <a:endParaRPr lang="zh-TW" altLang="en-US" sz="1600" dirty="0"/>
          </a:p>
        </p:txBody>
      </p:sp>
    </p:spTree>
    <p:extLst>
      <p:ext uri="{BB962C8B-B14F-4D97-AF65-F5344CB8AC3E}">
        <p14:creationId xmlns:p14="http://schemas.microsoft.com/office/powerpoint/2010/main" val="320373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923330"/>
          </a:xfrm>
          <a:prstGeom prst="rect">
            <a:avLst/>
          </a:prstGeom>
          <a:solidFill>
            <a:schemeClr val="accent4">
              <a:lumMod val="50000"/>
            </a:schemeClr>
          </a:solidFill>
        </p:spPr>
        <p:txBody>
          <a:bodyPr wrap="square">
            <a:spAutoFit/>
          </a:bodyPr>
          <a:lstStyle/>
          <a:p>
            <a:r>
              <a:rPr lang="en-US" altLang="zh-TW" sz="3600" b="1" dirty="0">
                <a:solidFill>
                  <a:schemeClr val="bg1"/>
                </a:solidFill>
                <a:effectLst>
                  <a:outerShdw blurRad="38100" dist="38100" dir="2700000" algn="tl">
                    <a:srgbClr val="000000">
                      <a:alpha val="43137"/>
                    </a:srgbClr>
                  </a:outerShdw>
                </a:effectLst>
              </a:rPr>
              <a:t>HTTP Response</a:t>
            </a:r>
            <a:r>
              <a:rPr lang="zh-TW" altLang="en-US" sz="3600" b="1" dirty="0">
                <a:solidFill>
                  <a:schemeClr val="bg1"/>
                </a:solidFill>
                <a:effectLst>
                  <a:outerShdw blurRad="38100" dist="38100" dir="2700000" algn="tl">
                    <a:srgbClr val="000000">
                      <a:alpha val="43137"/>
                    </a:srgbClr>
                  </a:outerShdw>
                </a:effectLst>
              </a:rPr>
              <a:t>回應  封包內容</a:t>
            </a:r>
            <a:r>
              <a:rPr lang="en-US" altLang="zh-TW" sz="3600" b="1" dirty="0" smtClean="0">
                <a:solidFill>
                  <a:schemeClr val="bg1"/>
                </a:solidFill>
                <a:effectLst>
                  <a:outerShdw blurRad="38100" dist="38100" dir="2700000" algn="tl">
                    <a:srgbClr val="000000">
                      <a:alpha val="43137"/>
                    </a:srgbClr>
                  </a:outerShdw>
                </a:effectLst>
              </a:rPr>
              <a:t>:: </a:t>
            </a:r>
            <a:r>
              <a:rPr lang="zh-TW" altLang="en-US" sz="3200" b="1" dirty="0" smtClean="0">
                <a:solidFill>
                  <a:srgbClr val="FFFF00"/>
                </a:solidFill>
                <a:effectLst>
                  <a:outerShdw blurRad="38100" dist="38100" dir="2700000" algn="tl">
                    <a:srgbClr val="000000">
                      <a:alpha val="43137"/>
                    </a:srgbClr>
                  </a:outerShdw>
                </a:effectLst>
              </a:rPr>
              <a:t>回應</a:t>
            </a:r>
            <a:r>
              <a:rPr lang="zh-TW" altLang="en-US" sz="3200" b="1" dirty="0">
                <a:solidFill>
                  <a:srgbClr val="FFFF00"/>
                </a:solidFill>
                <a:effectLst>
                  <a:outerShdw blurRad="38100" dist="38100" dir="2700000" algn="tl">
                    <a:srgbClr val="000000">
                      <a:alpha val="43137"/>
                    </a:srgbClr>
                  </a:outerShdw>
                </a:effectLst>
              </a:rPr>
              <a:t>標頭</a:t>
            </a:r>
            <a:r>
              <a:rPr lang="en-US" altLang="zh-TW" sz="3200" b="1" dirty="0">
                <a:solidFill>
                  <a:srgbClr val="FFFF00"/>
                </a:solidFill>
                <a:effectLst>
                  <a:outerShdw blurRad="38100" dist="38100" dir="2700000" algn="tl">
                    <a:srgbClr val="000000">
                      <a:alpha val="43137"/>
                    </a:srgbClr>
                  </a:outerShdw>
                </a:effectLst>
              </a:rPr>
              <a:t>(Response Headers</a:t>
            </a:r>
            <a:r>
              <a:rPr lang="en-US" altLang="zh-TW" sz="3200" b="1" dirty="0" smtClean="0">
                <a:solidFill>
                  <a:srgbClr val="FFFF00"/>
                </a:solidFill>
                <a:effectLst>
                  <a:outerShdw blurRad="38100" dist="38100" dir="2700000" algn="tl">
                    <a:srgbClr val="000000">
                      <a:alpha val="43137"/>
                    </a:srgbClr>
                  </a:outerShdw>
                </a:effectLst>
              </a:rPr>
              <a:t>)</a:t>
            </a:r>
          </a:p>
          <a:p>
            <a:r>
              <a:rPr lang="en-US" altLang="zh-TW" b="1" dirty="0">
                <a:solidFill>
                  <a:schemeClr val="bg1"/>
                </a:solidFill>
                <a:effectLst>
                  <a:outerShdw blurRad="38100" dist="38100" dir="2700000" algn="tl">
                    <a:srgbClr val="000000">
                      <a:alpha val="43137"/>
                    </a:srgbClr>
                  </a:outerShdw>
                </a:effectLst>
              </a:rPr>
              <a:t>https://</a:t>
            </a:r>
            <a:r>
              <a:rPr lang="en-US" altLang="zh-TW" b="1" dirty="0" smtClean="0">
                <a:solidFill>
                  <a:schemeClr val="bg1"/>
                </a:solidFill>
                <a:effectLst>
                  <a:outerShdw blurRad="38100" dist="38100" dir="2700000" algn="tl">
                    <a:srgbClr val="000000">
                      <a:alpha val="43137"/>
                    </a:srgbClr>
                  </a:outerShdw>
                </a:effectLst>
              </a:rPr>
              <a:t>en.wikipedia.org/wiki/List_of_HTTP_header_fields</a:t>
            </a:r>
            <a:r>
              <a:rPr lang="zh-TW" altLang="en-US" b="1" dirty="0" smtClean="0">
                <a:solidFill>
                  <a:schemeClr val="bg1"/>
                </a:solidFill>
                <a:effectLst>
                  <a:outerShdw blurRad="38100" dist="38100" dir="2700000" algn="tl">
                    <a:srgbClr val="000000">
                      <a:alpha val="43137"/>
                    </a:srgbClr>
                  </a:outerShdw>
                </a:effectLst>
              </a:rPr>
              <a:t>    </a:t>
            </a:r>
            <a:r>
              <a:rPr lang="en-US" altLang="zh-TW" b="1" dirty="0" smtClean="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點選此網站看看內容</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310213" y="954686"/>
            <a:ext cx="2840393" cy="1750228"/>
          </a:xfrm>
          <a:prstGeom prst="rect">
            <a:avLst/>
          </a:prstGeom>
        </p:spPr>
      </p:pic>
      <p:sp>
        <p:nvSpPr>
          <p:cNvPr id="2" name="矩形 1"/>
          <p:cNvSpPr/>
          <p:nvPr/>
        </p:nvSpPr>
        <p:spPr>
          <a:xfrm>
            <a:off x="3286134" y="1175792"/>
            <a:ext cx="3664786" cy="369332"/>
          </a:xfrm>
          <a:prstGeom prst="rect">
            <a:avLst/>
          </a:prstGeom>
        </p:spPr>
        <p:txBody>
          <a:bodyPr wrap="none">
            <a:spAutoFit/>
          </a:bodyPr>
          <a:lstStyle/>
          <a:p>
            <a:r>
              <a:rPr lang="zh-TW" altLang="en-US" dirty="0" smtClean="0"/>
              <a:t>重要</a:t>
            </a:r>
            <a:r>
              <a:rPr lang="zh-TW" altLang="en-US" dirty="0"/>
              <a:t>的</a:t>
            </a:r>
            <a:r>
              <a:rPr lang="zh-TW" altLang="en-US" dirty="0" smtClean="0"/>
              <a:t>回應</a:t>
            </a:r>
            <a:r>
              <a:rPr lang="zh-TW" altLang="en-US" dirty="0"/>
              <a:t>標頭</a:t>
            </a:r>
            <a:r>
              <a:rPr lang="en-US" altLang="zh-TW" dirty="0"/>
              <a:t>(Response Headers)</a:t>
            </a:r>
          </a:p>
        </p:txBody>
      </p:sp>
      <p:graphicFrame>
        <p:nvGraphicFramePr>
          <p:cNvPr id="3" name="表格 2"/>
          <p:cNvGraphicFramePr>
            <a:graphicFrameLocks noGrp="1"/>
          </p:cNvGraphicFramePr>
          <p:nvPr>
            <p:extLst/>
          </p:nvPr>
        </p:nvGraphicFramePr>
        <p:xfrm>
          <a:off x="302979" y="2736270"/>
          <a:ext cx="11801503" cy="3752811"/>
        </p:xfrm>
        <a:graphic>
          <a:graphicData uri="http://schemas.openxmlformats.org/drawingml/2006/table">
            <a:tbl>
              <a:tblPr/>
              <a:tblGrid>
                <a:gridCol w="1720188"/>
                <a:gridCol w="6842599"/>
                <a:gridCol w="3238716"/>
              </a:tblGrid>
              <a:tr h="0">
                <a:tc>
                  <a:txBody>
                    <a:bodyPr/>
                    <a:lstStyle/>
                    <a:p>
                      <a:pPr algn="ctr"/>
                      <a:r>
                        <a:rPr lang="en-US" sz="1600" dirty="0">
                          <a:solidFill>
                            <a:srgbClr val="FFFF00"/>
                          </a:solidFill>
                          <a:effectLst/>
                        </a:rPr>
                        <a:t>Field name</a:t>
                      </a:r>
                    </a:p>
                  </a:txBody>
                  <a:tcPr marL="6297" marR="13775"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c>
                  <a:txBody>
                    <a:bodyPr/>
                    <a:lstStyle/>
                    <a:p>
                      <a:pPr algn="ctr"/>
                      <a:r>
                        <a:rPr lang="en-US" sz="1600" dirty="0">
                          <a:solidFill>
                            <a:srgbClr val="FFFF00"/>
                          </a:solidFill>
                          <a:effectLst/>
                        </a:rPr>
                        <a:t>Description</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c>
                  <a:txBody>
                    <a:bodyPr/>
                    <a:lstStyle/>
                    <a:p>
                      <a:pPr algn="ctr"/>
                      <a:r>
                        <a:rPr lang="en-US" sz="1600" dirty="0">
                          <a:solidFill>
                            <a:srgbClr val="FFFF00"/>
                          </a:solidFill>
                          <a:effectLst/>
                        </a:rPr>
                        <a:t>Example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2060"/>
                    </a:solidFill>
                  </a:tcPr>
                </a:tc>
              </a:tr>
              <a:tr h="232995">
                <a:tc>
                  <a:txBody>
                    <a:bodyPr/>
                    <a:lstStyle/>
                    <a:p>
                      <a:r>
                        <a:rPr lang="en-US" altLang="zh-TW" sz="1400" b="1" dirty="0" smtClean="0">
                          <a:effectLst>
                            <a:outerShdw blurRad="38100" dist="38100" dir="2700000" algn="tl">
                              <a:srgbClr val="000000">
                                <a:alpha val="43137"/>
                              </a:srgbClr>
                            </a:outerShdw>
                          </a:effectLst>
                        </a:rPr>
                        <a:t>Access-Control-XXX</a:t>
                      </a:r>
                      <a:endParaRPr lang="en-US" sz="1400" b="1" dirty="0">
                        <a:effectLst>
                          <a:outerShdw blurRad="38100" dist="38100" dir="2700000" algn="tl">
                            <a:srgbClr val="000000">
                              <a:alpha val="43137"/>
                            </a:srgbClr>
                          </a:outerShdw>
                        </a:effectLst>
                      </a:endParaRP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4">
                        <a:lumMod val="20000"/>
                        <a:lumOff val="80000"/>
                      </a:schemeClr>
                    </a:solidFill>
                  </a:tcPr>
                </a:tc>
                <a:tc>
                  <a:txBody>
                    <a:bodyPr/>
                    <a:lstStyle/>
                    <a:p>
                      <a:r>
                        <a:rPr lang="en-US" sz="1400" b="1" dirty="0">
                          <a:effectLst>
                            <a:outerShdw blurRad="38100" dist="38100" dir="2700000" algn="tl">
                              <a:srgbClr val="000000">
                                <a:alpha val="43137"/>
                              </a:srgbClr>
                            </a:outerShdw>
                          </a:effectLst>
                        </a:rPr>
                        <a:t>Specifying which web sites can participate in </a:t>
                      </a:r>
                      <a:r>
                        <a:rPr lang="en-US" sz="1400" b="1" u="none" strike="noStrike" dirty="0">
                          <a:solidFill>
                            <a:srgbClr val="0B0080"/>
                          </a:solidFill>
                          <a:effectLst>
                            <a:outerShdw blurRad="38100" dist="38100" dir="2700000" algn="tl">
                              <a:srgbClr val="000000">
                                <a:alpha val="43137"/>
                              </a:srgbClr>
                            </a:outerShdw>
                          </a:effectLst>
                        </a:rPr>
                        <a:t>cross-origin resource sharing</a:t>
                      </a:r>
                      <a:endParaRPr lang="en-US" sz="1400" b="1" dirty="0">
                        <a:effectLst>
                          <a:outerShdw blurRad="38100" dist="38100" dir="2700000" algn="tl">
                            <a:srgbClr val="000000">
                              <a:alpha val="43137"/>
                            </a:srgbClr>
                          </a:outerShdw>
                        </a:effectLst>
                      </a:endParaRP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4">
                        <a:lumMod val="20000"/>
                        <a:lumOff val="80000"/>
                      </a:schemeClr>
                    </a:solidFill>
                  </a:tcPr>
                </a:tc>
                <a:tc>
                  <a:txBody>
                    <a:bodyPr/>
                    <a:lstStyle/>
                    <a:p>
                      <a:r>
                        <a:rPr lang="en-US" sz="1400" b="1" dirty="0">
                          <a:effectLst>
                            <a:outerShdw blurRad="38100" dist="38100" dir="2700000" algn="tl">
                              <a:srgbClr val="000000">
                                <a:alpha val="43137"/>
                              </a:srgbClr>
                            </a:outerShdw>
                          </a:effectLst>
                        </a:rPr>
                        <a:t>Access-Control-Allow-Origin: *</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4">
                        <a:lumMod val="20000"/>
                        <a:lumOff val="80000"/>
                      </a:schemeClr>
                    </a:solidFill>
                  </a:tcPr>
                </a:tc>
              </a:tr>
              <a:tr h="81863">
                <a:tc>
                  <a:txBody>
                    <a:bodyPr/>
                    <a:lstStyle/>
                    <a:p>
                      <a:r>
                        <a:rPr lang="en-US" sz="1400" b="1" dirty="0">
                          <a:effectLst>
                            <a:outerShdw blurRad="38100" dist="38100" dir="2700000" algn="tl">
                              <a:srgbClr val="000000">
                                <a:alpha val="43137"/>
                              </a:srgbClr>
                            </a:outerShdw>
                          </a:effectLst>
                        </a:rPr>
                        <a:t>Allow</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400" b="1">
                          <a:effectLst>
                            <a:outerShdw blurRad="38100" dist="38100" dir="2700000" algn="tl">
                              <a:srgbClr val="000000">
                                <a:alpha val="43137"/>
                              </a:srgbClr>
                            </a:outerShdw>
                          </a:effectLst>
                        </a:rPr>
                        <a:t>Valid methods for a specified resource. To be used for a </a:t>
                      </a:r>
                      <a:r>
                        <a:rPr lang="en-US" sz="1400" b="1" i="1">
                          <a:effectLst>
                            <a:outerShdw blurRad="38100" dist="38100" dir="2700000" algn="tl">
                              <a:srgbClr val="000000">
                                <a:alpha val="43137"/>
                              </a:srgbClr>
                            </a:outerShdw>
                          </a:effectLst>
                        </a:rPr>
                        <a:t>405 Method not allowed</a:t>
                      </a:r>
                      <a:endParaRPr lang="en-US" sz="1400" b="1">
                        <a:effectLst>
                          <a:outerShdw blurRad="38100" dist="38100" dir="2700000" algn="tl">
                            <a:srgbClr val="000000">
                              <a:alpha val="43137"/>
                            </a:srgbClr>
                          </a:outerShdw>
                        </a:effectLst>
                      </a:endParaRP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400" b="1" dirty="0">
                          <a:effectLst>
                            <a:outerShdw blurRad="38100" dist="38100" dir="2700000" algn="tl">
                              <a:srgbClr val="000000">
                                <a:alpha val="43137"/>
                              </a:srgbClr>
                            </a:outerShdw>
                          </a:effectLst>
                        </a:rPr>
                        <a:t>Allow: GET, HEAD</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r>
              <a:tr h="372448">
                <a:tc>
                  <a:txBody>
                    <a:bodyPr/>
                    <a:lstStyle/>
                    <a:p>
                      <a:r>
                        <a:rPr lang="en-US" sz="1400" b="1" dirty="0">
                          <a:effectLst>
                            <a:outerShdw blurRad="38100" dist="38100" dir="2700000" algn="tl">
                              <a:srgbClr val="000000">
                                <a:alpha val="43137"/>
                              </a:srgbClr>
                            </a:outerShdw>
                          </a:effectLst>
                        </a:rPr>
                        <a:t>Connection</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dirty="0">
                          <a:effectLst>
                            <a:outerShdw blurRad="38100" dist="38100" dir="2700000" algn="tl">
                              <a:srgbClr val="000000">
                                <a:alpha val="43137"/>
                              </a:srgbClr>
                            </a:outerShdw>
                          </a:effectLst>
                        </a:rPr>
                        <a:t>Control options for the current connection and list of hop-by-hop response </a:t>
                      </a:r>
                      <a:r>
                        <a:rPr lang="en-US" sz="1400" b="1" dirty="0" smtClean="0">
                          <a:effectLst>
                            <a:outerShdw blurRad="38100" dist="38100" dir="2700000" algn="tl">
                              <a:srgbClr val="000000">
                                <a:alpha val="43137"/>
                              </a:srgbClr>
                            </a:outerShdw>
                          </a:effectLst>
                        </a:rPr>
                        <a:t>fields.</a:t>
                      </a:r>
                      <a:endParaRPr lang="en-US" sz="1400" b="1" i="0" u="none" strike="noStrike" baseline="30000" dirty="0" smtClean="0">
                        <a:solidFill>
                          <a:srgbClr val="0B0080"/>
                        </a:solidFill>
                        <a:effectLst>
                          <a:outerShdw blurRad="38100" dist="38100" dir="2700000" algn="tl">
                            <a:srgbClr val="000000">
                              <a:alpha val="43137"/>
                            </a:srgbClr>
                          </a:outerShdw>
                        </a:effectLst>
                      </a:endParaRPr>
                    </a:p>
                    <a:p>
                      <a:r>
                        <a:rPr lang="en-US" sz="1400" b="1" dirty="0" smtClean="0">
                          <a:effectLst>
                            <a:outerShdw blurRad="38100" dist="38100" dir="2700000" algn="tl">
                              <a:srgbClr val="000000">
                                <a:alpha val="43137"/>
                              </a:srgbClr>
                            </a:outerShdw>
                          </a:effectLst>
                        </a:rPr>
                        <a:t>Must </a:t>
                      </a:r>
                      <a:r>
                        <a:rPr lang="en-US" sz="1400" b="1" dirty="0">
                          <a:effectLst>
                            <a:outerShdw blurRad="38100" dist="38100" dir="2700000" algn="tl">
                              <a:srgbClr val="000000">
                                <a:alpha val="43137"/>
                              </a:srgbClr>
                            </a:outerShdw>
                          </a:effectLst>
                        </a:rPr>
                        <a:t>not be used with HTTP/2</a:t>
                      </a:r>
                      <a:r>
                        <a:rPr lang="en-US" sz="1400" b="1" dirty="0" smtClean="0">
                          <a:effectLst>
                            <a:outerShdw blurRad="38100" dist="38100" dir="2700000" algn="tl">
                              <a:srgbClr val="000000">
                                <a:alpha val="43137"/>
                              </a:srgbClr>
                            </a:outerShdw>
                          </a:effectLst>
                        </a:rPr>
                        <a:t>.</a:t>
                      </a:r>
                      <a:endParaRPr lang="en-US" sz="1400" b="1" dirty="0">
                        <a:effectLst>
                          <a:outerShdw blurRad="38100" dist="38100" dir="2700000" algn="tl">
                            <a:srgbClr val="000000">
                              <a:alpha val="43137"/>
                            </a:srgbClr>
                          </a:outerShdw>
                        </a:effectLst>
                      </a:endParaRP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Connection: close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62972">
                <a:tc>
                  <a:txBody>
                    <a:bodyPr/>
                    <a:lstStyle/>
                    <a:p>
                      <a:r>
                        <a:rPr lang="en-US" sz="1400" b="1" dirty="0">
                          <a:effectLst>
                            <a:outerShdw blurRad="38100" dist="38100" dir="2700000" algn="tl">
                              <a:srgbClr val="000000">
                                <a:alpha val="43137"/>
                              </a:srgbClr>
                            </a:outerShdw>
                          </a:effectLst>
                        </a:rPr>
                        <a:t>Content-Encoding</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dirty="0">
                          <a:effectLst>
                            <a:outerShdw blurRad="38100" dist="38100" dir="2700000" algn="tl">
                              <a:srgbClr val="000000">
                                <a:alpha val="43137"/>
                              </a:srgbClr>
                            </a:outerShdw>
                          </a:effectLst>
                        </a:rPr>
                        <a:t>The type of encoding used on the data. </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Content-Encoding: gzip</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4080">
                <a:tc>
                  <a:txBody>
                    <a:bodyPr/>
                    <a:lstStyle/>
                    <a:p>
                      <a:r>
                        <a:rPr lang="en-US" sz="1400" b="1" dirty="0">
                          <a:effectLst>
                            <a:outerShdw blurRad="38100" dist="38100" dir="2700000" algn="tl">
                              <a:srgbClr val="000000">
                                <a:alpha val="43137"/>
                              </a:srgbClr>
                            </a:outerShdw>
                          </a:effectLst>
                        </a:rPr>
                        <a:t>Content-Location</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An alternate location for the returned data</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Content-Location: /index.htm</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4080">
                <a:tc>
                  <a:txBody>
                    <a:bodyPr/>
                    <a:lstStyle/>
                    <a:p>
                      <a:r>
                        <a:rPr lang="en-US" sz="1400" b="1" dirty="0">
                          <a:effectLst>
                            <a:outerShdw blurRad="38100" dist="38100" dir="2700000" algn="tl">
                              <a:srgbClr val="000000">
                                <a:alpha val="43137"/>
                              </a:srgbClr>
                            </a:outerShdw>
                          </a:effectLst>
                        </a:rPr>
                        <a:t>Content-Type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The </a:t>
                      </a:r>
                      <a:r>
                        <a:rPr lang="en-US" sz="1400" b="1" u="none" strike="noStrike">
                          <a:solidFill>
                            <a:srgbClr val="0B0080"/>
                          </a:solidFill>
                          <a:effectLst>
                            <a:outerShdw blurRad="38100" dist="38100" dir="2700000" algn="tl">
                              <a:srgbClr val="000000">
                                <a:alpha val="43137"/>
                              </a:srgbClr>
                            </a:outerShdw>
                          </a:effectLst>
                          <a:hlinkClick r:id="rId3" tooltip="MIME type"/>
                        </a:rPr>
                        <a:t>MIME type</a:t>
                      </a:r>
                      <a:r>
                        <a:rPr lang="en-US" sz="1400" b="1">
                          <a:effectLst>
                            <a:outerShdw blurRad="38100" dist="38100" dir="2700000" algn="tl">
                              <a:srgbClr val="000000">
                                <a:alpha val="43137"/>
                              </a:srgbClr>
                            </a:outerShdw>
                          </a:effectLst>
                        </a:rPr>
                        <a:t> of this content</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Content-Type: text/html; charset=utf-8</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19646">
                <a:tc>
                  <a:txBody>
                    <a:bodyPr/>
                    <a:lstStyle/>
                    <a:p>
                      <a:r>
                        <a:rPr lang="en-US" sz="1400" b="1" dirty="0">
                          <a:effectLst>
                            <a:outerShdw blurRad="38100" dist="38100" dir="2700000" algn="tl">
                              <a:srgbClr val="000000">
                                <a:alpha val="43137"/>
                              </a:srgbClr>
                            </a:outerShdw>
                          </a:effectLst>
                        </a:rPr>
                        <a:t>Expires</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Gives the date/time after which the response is considered stale (in "HTTP-date" format as defined by </a:t>
                      </a:r>
                      <a:r>
                        <a:rPr lang="en-US" sz="1400" b="1" u="none" strike="noStrike">
                          <a:solidFill>
                            <a:srgbClr val="663366"/>
                          </a:solidFill>
                          <a:effectLst>
                            <a:outerShdw blurRad="38100" dist="38100" dir="2700000" algn="tl">
                              <a:srgbClr val="000000">
                                <a:alpha val="43137"/>
                              </a:srgbClr>
                            </a:outerShdw>
                          </a:effectLst>
                          <a:hlinkClick r:id="rId4"/>
                        </a:rPr>
                        <a:t>RFC 7231</a:t>
                      </a:r>
                      <a:r>
                        <a:rPr lang="en-US" sz="1400" b="1">
                          <a:effectLst>
                            <a:outerShdw blurRad="38100" dist="38100" dir="2700000" algn="tl">
                              <a:srgbClr val="000000">
                                <a:alpha val="43137"/>
                              </a:srgbClr>
                            </a:outerShdw>
                          </a:effectLst>
                        </a:rPr>
                        <a:t>)</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dirty="0">
                          <a:effectLst>
                            <a:outerShdw blurRad="38100" dist="38100" dir="2700000" algn="tl">
                              <a:srgbClr val="000000">
                                <a:alpha val="43137"/>
                              </a:srgbClr>
                            </a:outerShdw>
                          </a:effectLst>
                        </a:rPr>
                        <a:t>Expires: Thu, 01 Dec 1994 16:00:00 GMT</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81863">
                <a:tc>
                  <a:txBody>
                    <a:bodyPr/>
                    <a:lstStyle/>
                    <a:p>
                      <a:r>
                        <a:rPr lang="en-US" sz="1400" b="1">
                          <a:effectLst>
                            <a:outerShdw blurRad="38100" dist="38100" dir="2700000" algn="tl">
                              <a:srgbClr val="000000">
                                <a:alpha val="43137"/>
                              </a:srgbClr>
                            </a:outerShdw>
                          </a:effectLst>
                        </a:rPr>
                        <a:t>Last-Modified</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The last modified date for the requested object (in "HTTP-date" format as defined by </a:t>
                      </a:r>
                      <a:r>
                        <a:rPr lang="en-US" sz="1400" b="1" u="none" strike="noStrike">
                          <a:solidFill>
                            <a:srgbClr val="663366"/>
                          </a:solidFill>
                          <a:effectLst>
                            <a:outerShdw blurRad="38100" dist="38100" dir="2700000" algn="tl">
                              <a:srgbClr val="000000">
                                <a:alpha val="43137"/>
                              </a:srgbClr>
                            </a:outerShdw>
                          </a:effectLst>
                          <a:hlinkClick r:id="rId4"/>
                        </a:rPr>
                        <a:t>RFC 7231</a:t>
                      </a:r>
                      <a:r>
                        <a:rPr lang="en-US" sz="1400" b="1">
                          <a:effectLst>
                            <a:outerShdw blurRad="38100" dist="38100" dir="2700000" algn="tl">
                              <a:srgbClr val="000000">
                                <a:alpha val="43137"/>
                              </a:srgbClr>
                            </a:outerShdw>
                          </a:effectLst>
                        </a:rPr>
                        <a:t>)</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Last-Modified: Tue, 15 Nov 1994 12:45:26 GMT</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4080">
                <a:tc>
                  <a:txBody>
                    <a:bodyPr/>
                    <a:lstStyle/>
                    <a:p>
                      <a:r>
                        <a:rPr lang="en-US" sz="1400" b="1" dirty="0">
                          <a:effectLst>
                            <a:outerShdw blurRad="38100" dist="38100" dir="2700000" algn="tl">
                              <a:srgbClr val="000000">
                                <a:alpha val="43137"/>
                              </a:srgbClr>
                            </a:outerShdw>
                          </a:effectLst>
                        </a:rPr>
                        <a:t>Proxy-Authenticate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Request authentication to access the proxy.</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Proxy-Authenticate: Basic</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4080">
                <a:tc>
                  <a:txBody>
                    <a:bodyPr/>
                    <a:lstStyle/>
                    <a:p>
                      <a:r>
                        <a:rPr lang="en-US" sz="1400" b="1" dirty="0">
                          <a:effectLst>
                            <a:outerShdw blurRad="38100" dist="38100" dir="2700000" algn="tl">
                              <a:srgbClr val="000000">
                                <a:alpha val="43137"/>
                              </a:srgbClr>
                            </a:outerShdw>
                          </a:effectLst>
                        </a:rPr>
                        <a:t>Server</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A name for the server</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Server: Apache/2.4.1 (Unix)</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62972">
                <a:tc>
                  <a:txBody>
                    <a:bodyPr/>
                    <a:lstStyle/>
                    <a:p>
                      <a:r>
                        <a:rPr lang="en-US" sz="1400" b="1" dirty="0">
                          <a:effectLst>
                            <a:outerShdw blurRad="38100" dist="38100" dir="2700000" algn="tl">
                              <a:srgbClr val="000000">
                                <a:alpha val="43137"/>
                              </a:srgbClr>
                            </a:outerShdw>
                          </a:effectLst>
                        </a:rPr>
                        <a:t>Set-Cookie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400" b="1" dirty="0">
                          <a:effectLst>
                            <a:outerShdw blurRad="38100" dist="38100" dir="2700000" algn="tl">
                              <a:srgbClr val="000000">
                                <a:alpha val="43137"/>
                              </a:srgbClr>
                            </a:outerShdw>
                          </a:effectLst>
                        </a:rPr>
                        <a:t>An </a:t>
                      </a:r>
                      <a:r>
                        <a:rPr lang="en-US" sz="1400" b="1" u="none" strike="noStrike" dirty="0">
                          <a:solidFill>
                            <a:srgbClr val="0B0080"/>
                          </a:solidFill>
                          <a:effectLst>
                            <a:outerShdw blurRad="38100" dist="38100" dir="2700000" algn="tl">
                              <a:srgbClr val="000000">
                                <a:alpha val="43137"/>
                              </a:srgbClr>
                            </a:outerShdw>
                          </a:effectLst>
                        </a:rPr>
                        <a:t>HTTP cookie</a:t>
                      </a:r>
                      <a:endParaRPr lang="en-US" sz="1400" b="1" dirty="0">
                        <a:effectLst>
                          <a:outerShdw blurRad="38100" dist="38100" dir="2700000" algn="tl">
                            <a:srgbClr val="000000">
                              <a:alpha val="43137"/>
                            </a:srgbClr>
                          </a:outerShdw>
                        </a:effectLst>
                      </a:endParaRP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c>
                  <a:txBody>
                    <a:bodyPr/>
                    <a:lstStyle/>
                    <a:p>
                      <a:r>
                        <a:rPr lang="en-US" sz="1400" b="1" dirty="0">
                          <a:effectLst>
                            <a:outerShdw blurRad="38100" dist="38100" dir="2700000" algn="tl">
                              <a:srgbClr val="000000">
                                <a:alpha val="43137"/>
                              </a:srgbClr>
                            </a:outerShdw>
                          </a:effectLst>
                        </a:rPr>
                        <a:t>Set-Cookie: </a:t>
                      </a:r>
                      <a:r>
                        <a:rPr lang="en-US" sz="1400" b="1" dirty="0" err="1">
                          <a:effectLst>
                            <a:outerShdw blurRad="38100" dist="38100" dir="2700000" algn="tl">
                              <a:srgbClr val="000000">
                                <a:alpha val="43137"/>
                              </a:srgbClr>
                            </a:outerShdw>
                          </a:effectLst>
                        </a:rPr>
                        <a:t>UserID</a:t>
                      </a:r>
                      <a:r>
                        <a:rPr lang="en-US" sz="1400" b="1" dirty="0">
                          <a:effectLst>
                            <a:outerShdw blurRad="38100" dist="38100" dir="2700000" algn="tl">
                              <a:srgbClr val="000000">
                                <a:alpha val="43137"/>
                              </a:srgbClr>
                            </a:outerShdw>
                          </a:effectLst>
                        </a:rPr>
                        <a:t>=</a:t>
                      </a:r>
                      <a:r>
                        <a:rPr lang="en-US" sz="1400" b="1" dirty="0" err="1">
                          <a:effectLst>
                            <a:outerShdw blurRad="38100" dist="38100" dir="2700000" algn="tl">
                              <a:srgbClr val="000000">
                                <a:alpha val="43137"/>
                              </a:srgbClr>
                            </a:outerShdw>
                          </a:effectLst>
                        </a:rPr>
                        <a:t>JohnDoe</a:t>
                      </a:r>
                      <a:r>
                        <a:rPr lang="en-US" sz="1400" b="1" dirty="0">
                          <a:effectLst>
                            <a:outerShdw blurRad="38100" dist="38100" dir="2700000" algn="tl">
                              <a:srgbClr val="000000">
                                <a:alpha val="43137"/>
                              </a:srgbClr>
                            </a:outerShdw>
                          </a:effectLst>
                        </a:rPr>
                        <a:t>; Max-Age=3600; Version=1</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tr>
              <a:tr h="100755">
                <a:tc>
                  <a:txBody>
                    <a:bodyPr/>
                    <a:lstStyle/>
                    <a:p>
                      <a:r>
                        <a:rPr lang="en-US" sz="1400" b="1" dirty="0">
                          <a:effectLst>
                            <a:outerShdw blurRad="38100" dist="38100" dir="2700000" algn="tl">
                              <a:srgbClr val="000000">
                                <a:alpha val="43137"/>
                              </a:srgbClr>
                            </a:outerShdw>
                          </a:effectLst>
                        </a:rPr>
                        <a:t>WWW-Authenticate</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a:effectLst>
                            <a:outerShdw blurRad="38100" dist="38100" dir="2700000" algn="tl">
                              <a:srgbClr val="000000">
                                <a:alpha val="43137"/>
                              </a:srgbClr>
                            </a:outerShdw>
                          </a:effectLst>
                        </a:rPr>
                        <a:t>Indicates the authentication scheme that should be used to access the requested entity.</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b="1" dirty="0">
                          <a:effectLst>
                            <a:outerShdw blurRad="38100" dist="38100" dir="2700000" algn="tl">
                              <a:srgbClr val="000000">
                                <a:alpha val="43137"/>
                              </a:srgbClr>
                            </a:outerShdw>
                          </a:effectLst>
                        </a:rPr>
                        <a:t>WWW-Authenticate: Basic</a:t>
                      </a:r>
                    </a:p>
                  </a:txBody>
                  <a:tcPr marL="6297" marR="6297" marT="3149" marB="314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pic>
        <p:nvPicPr>
          <p:cNvPr id="4" name="圖片 3"/>
          <p:cNvPicPr>
            <a:picLocks noChangeAspect="1"/>
          </p:cNvPicPr>
          <p:nvPr/>
        </p:nvPicPr>
        <p:blipFill>
          <a:blip r:embed="rId5"/>
          <a:stretch>
            <a:fillRect/>
          </a:stretch>
        </p:blipFill>
        <p:spPr>
          <a:xfrm>
            <a:off x="7729163" y="864473"/>
            <a:ext cx="4167090" cy="2122981"/>
          </a:xfrm>
          <a:prstGeom prst="rect">
            <a:avLst/>
          </a:prstGeom>
        </p:spPr>
      </p:pic>
      <p:sp>
        <p:nvSpPr>
          <p:cNvPr id="6" name="矩形 5"/>
          <p:cNvSpPr/>
          <p:nvPr/>
        </p:nvSpPr>
        <p:spPr>
          <a:xfrm>
            <a:off x="3150606" y="1829800"/>
            <a:ext cx="4961299" cy="738664"/>
          </a:xfrm>
          <a:prstGeom prst="rect">
            <a:avLst/>
          </a:prstGeom>
          <a:solidFill>
            <a:schemeClr val="accent4">
              <a:lumMod val="20000"/>
              <a:lumOff val="80000"/>
            </a:schemeClr>
          </a:solidFill>
        </p:spPr>
        <p:txBody>
          <a:bodyPr wrap="square">
            <a:spAutoFit/>
          </a:bodyPr>
          <a:lstStyle/>
          <a:p>
            <a:r>
              <a:rPr lang="en-US" altLang="zh-TW" sz="1400" b="1" dirty="0" smtClean="0">
                <a:effectLst>
                  <a:outerShdw blurRad="38100" dist="38100" dir="2700000" algn="tl">
                    <a:srgbClr val="000000">
                      <a:alpha val="43137"/>
                    </a:srgbClr>
                  </a:outerShdw>
                </a:effectLst>
              </a:rPr>
              <a:t>Access-Control-Allow-</a:t>
            </a:r>
            <a:r>
              <a:rPr lang="en-US" altLang="zh-TW" sz="1400" b="1" dirty="0" err="1" smtClean="0">
                <a:effectLst>
                  <a:outerShdw blurRad="38100" dist="38100" dir="2700000" algn="tl">
                    <a:srgbClr val="000000">
                      <a:alpha val="43137"/>
                    </a:srgbClr>
                  </a:outerShdw>
                </a:effectLst>
              </a:rPr>
              <a:t>Origin,Access</a:t>
            </a:r>
            <a:r>
              <a:rPr lang="en-US" altLang="zh-TW" sz="1400" b="1" dirty="0" smtClean="0">
                <a:effectLst>
                  <a:outerShdw blurRad="38100" dist="38100" dir="2700000" algn="tl">
                    <a:srgbClr val="000000">
                      <a:alpha val="43137"/>
                    </a:srgbClr>
                  </a:outerShdw>
                </a:effectLst>
              </a:rPr>
              <a:t>-Control-Allow-Credentials</a:t>
            </a:r>
            <a:r>
              <a:rPr lang="en-US" altLang="zh-TW" sz="1400" b="1" dirty="0">
                <a:effectLst>
                  <a:outerShdw blurRad="38100" dist="38100" dir="2700000" algn="tl">
                    <a:srgbClr val="000000">
                      <a:alpha val="43137"/>
                    </a:srgbClr>
                  </a:outerShdw>
                </a:effectLst>
              </a:rPr>
              <a:t>,</a:t>
            </a:r>
            <a:br>
              <a:rPr lang="en-US" altLang="zh-TW" sz="1400" b="1" dirty="0">
                <a:effectLst>
                  <a:outerShdw blurRad="38100" dist="38100" dir="2700000" algn="tl">
                    <a:srgbClr val="000000">
                      <a:alpha val="43137"/>
                    </a:srgbClr>
                  </a:outerShdw>
                </a:effectLst>
              </a:rPr>
            </a:br>
            <a:r>
              <a:rPr lang="en-US" altLang="zh-TW" sz="1400" b="1" dirty="0" smtClean="0">
                <a:effectLst>
                  <a:outerShdw blurRad="38100" dist="38100" dir="2700000" algn="tl">
                    <a:srgbClr val="000000">
                      <a:alpha val="43137"/>
                    </a:srgbClr>
                  </a:outerShdw>
                </a:effectLst>
              </a:rPr>
              <a:t>Access-Control-Expose-</a:t>
            </a:r>
            <a:r>
              <a:rPr lang="en-US" altLang="zh-TW" sz="1400" b="1" dirty="0" err="1" smtClean="0">
                <a:effectLst>
                  <a:outerShdw blurRad="38100" dist="38100" dir="2700000" algn="tl">
                    <a:srgbClr val="000000">
                      <a:alpha val="43137"/>
                    </a:srgbClr>
                  </a:outerShdw>
                </a:effectLst>
              </a:rPr>
              <a:t>Headers,Access</a:t>
            </a:r>
            <a:r>
              <a:rPr lang="en-US" altLang="zh-TW" sz="1400" b="1" dirty="0" smtClean="0">
                <a:effectLst>
                  <a:outerShdw blurRad="38100" dist="38100" dir="2700000" algn="tl">
                    <a:srgbClr val="000000">
                      <a:alpha val="43137"/>
                    </a:srgbClr>
                  </a:outerShdw>
                </a:effectLst>
              </a:rPr>
              <a:t>-Control-Max-Age</a:t>
            </a:r>
            <a:r>
              <a:rPr lang="en-US" altLang="zh-TW" sz="1400" b="1" dirty="0">
                <a:effectLst>
                  <a:outerShdw blurRad="38100" dist="38100" dir="2700000" algn="tl">
                    <a:srgbClr val="000000">
                      <a:alpha val="43137"/>
                    </a:srgbClr>
                  </a:outerShdw>
                </a:effectLst>
              </a:rPr>
              <a:t>,</a:t>
            </a:r>
            <a:br>
              <a:rPr lang="en-US" altLang="zh-TW" sz="1400" b="1" dirty="0">
                <a:effectLst>
                  <a:outerShdw blurRad="38100" dist="38100" dir="2700000" algn="tl">
                    <a:srgbClr val="000000">
                      <a:alpha val="43137"/>
                    </a:srgbClr>
                  </a:outerShdw>
                </a:effectLst>
              </a:rPr>
            </a:br>
            <a:r>
              <a:rPr lang="en-US" altLang="zh-TW" sz="1400" b="1" dirty="0" smtClean="0">
                <a:effectLst>
                  <a:outerShdw blurRad="38100" dist="38100" dir="2700000" algn="tl">
                    <a:srgbClr val="000000">
                      <a:alpha val="43137"/>
                    </a:srgbClr>
                  </a:outerShdw>
                </a:effectLst>
              </a:rPr>
              <a:t>Access-Control-Allow-</a:t>
            </a:r>
            <a:r>
              <a:rPr lang="en-US" altLang="zh-TW" sz="1400" b="1" dirty="0" err="1" smtClean="0">
                <a:effectLst>
                  <a:outerShdw blurRad="38100" dist="38100" dir="2700000" algn="tl">
                    <a:srgbClr val="000000">
                      <a:alpha val="43137"/>
                    </a:srgbClr>
                  </a:outerShdw>
                </a:effectLst>
              </a:rPr>
              <a:t>Methods,Access</a:t>
            </a:r>
            <a:r>
              <a:rPr lang="en-US" altLang="zh-TW" sz="1400" b="1" dirty="0" smtClean="0">
                <a:effectLst>
                  <a:outerShdw blurRad="38100" dist="38100" dir="2700000" algn="tl">
                    <a:srgbClr val="000000">
                      <a:alpha val="43137"/>
                    </a:srgbClr>
                  </a:outerShdw>
                </a:effectLst>
              </a:rPr>
              <a:t>-Control-Allow-Headers</a:t>
            </a:r>
            <a:endParaRPr lang="en-US" altLang="zh-TW" sz="1400" b="1" dirty="0">
              <a:effectLst>
                <a:outerShdw blurRad="38100" dist="38100" dir="2700000" algn="tl">
                  <a:srgbClr val="000000">
                    <a:alpha val="43137"/>
                  </a:srgbClr>
                </a:outerShdw>
              </a:effectLst>
            </a:endParaRPr>
          </a:p>
        </p:txBody>
      </p:sp>
      <p:cxnSp>
        <p:nvCxnSpPr>
          <p:cNvPr id="9" name="直線單箭頭接點 8"/>
          <p:cNvCxnSpPr/>
          <p:nvPr/>
        </p:nvCxnSpPr>
        <p:spPr>
          <a:xfrm flipV="1">
            <a:off x="1711105" y="2381061"/>
            <a:ext cx="1439501" cy="6063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804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網站構成</a:t>
            </a:r>
            <a:r>
              <a:rPr lang="zh-TW" altLang="en-US" sz="6600" dirty="0" smtClean="0"/>
              <a:t>與運作原理</a:t>
            </a:r>
            <a:r>
              <a:rPr lang="en-US" altLang="zh-TW" sz="6600" dirty="0" smtClean="0"/>
              <a:t>{HTTP</a:t>
            </a:r>
            <a:r>
              <a:rPr lang="zh-TW" altLang="en-US" sz="6600" dirty="0" smtClean="0"/>
              <a:t>協定</a:t>
            </a:r>
            <a:r>
              <a:rPr lang="en-US" altLang="zh-TW" sz="6600" dirty="0" smtClean="0"/>
              <a:t>} </a:t>
            </a:r>
            <a:endParaRPr lang="zh-TW" altLang="en-US" sz="6600" dirty="0"/>
          </a:p>
        </p:txBody>
      </p:sp>
    </p:spTree>
    <p:extLst>
      <p:ext uri="{BB962C8B-B14F-4D97-AF65-F5344CB8AC3E}">
        <p14:creationId xmlns:p14="http://schemas.microsoft.com/office/powerpoint/2010/main" val="2548340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33865"/>
            <a:ext cx="12192000" cy="954107"/>
          </a:xfrm>
          <a:prstGeom prst="rect">
            <a:avLst/>
          </a:prstGeom>
          <a:solidFill>
            <a:schemeClr val="accent4">
              <a:lumMod val="50000"/>
            </a:schemeClr>
          </a:solidFill>
        </p:spPr>
        <p:txBody>
          <a:bodyPr wrap="square">
            <a:spAutoFit/>
          </a:bodyPr>
          <a:lstStyle/>
          <a:p>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zh-TW" altLang="en-US" sz="3600" b="1" dirty="0" smtClean="0">
                <a:solidFill>
                  <a:schemeClr val="bg1"/>
                </a:solidFill>
                <a:effectLst>
                  <a:outerShdw blurRad="38100" dist="38100" dir="2700000" algn="tl">
                    <a:srgbClr val="000000">
                      <a:alpha val="43137"/>
                    </a:srgbClr>
                  </a:outerShdw>
                </a:effectLst>
              </a:rPr>
              <a:t>運作</a:t>
            </a:r>
            <a:r>
              <a:rPr lang="zh-TW" altLang="en-US" sz="3600" b="1" dirty="0">
                <a:solidFill>
                  <a:schemeClr val="bg1"/>
                </a:solidFill>
                <a:effectLst>
                  <a:outerShdw blurRad="38100" dist="38100" dir="2700000" algn="tl">
                    <a:srgbClr val="000000">
                      <a:alpha val="43137"/>
                    </a:srgbClr>
                  </a:outerShdw>
                </a:effectLst>
              </a:rPr>
              <a:t>方式</a:t>
            </a:r>
            <a:r>
              <a:rPr lang="en-US" altLang="zh-TW" sz="3600" b="1" dirty="0" smtClean="0">
                <a:solidFill>
                  <a:schemeClr val="bg1"/>
                </a:solidFill>
                <a:effectLst>
                  <a:outerShdw blurRad="38100" dist="38100" dir="2700000" algn="tl">
                    <a:srgbClr val="000000">
                      <a:alpha val="43137"/>
                    </a:srgbClr>
                  </a:outerShdw>
                </a:effectLst>
              </a:rPr>
              <a:t>: </a:t>
            </a:r>
            <a:r>
              <a:rPr lang="zh-TW" altLang="en-US" sz="3600" dirty="0" smtClean="0">
                <a:solidFill>
                  <a:schemeClr val="bg1"/>
                </a:solidFill>
              </a:rPr>
              <a:t>範例 </a:t>
            </a:r>
            <a:r>
              <a:rPr lang="en-US" altLang="zh-TW" sz="3600" dirty="0" smtClean="0">
                <a:solidFill>
                  <a:schemeClr val="bg1"/>
                </a:solidFill>
              </a:rPr>
              <a:t>1</a:t>
            </a:r>
          </a:p>
          <a:p>
            <a:r>
              <a:rPr lang="en-US" altLang="zh-TW" sz="2000" dirty="0">
                <a:solidFill>
                  <a:schemeClr val="bg1"/>
                </a:solidFill>
              </a:rPr>
              <a:t>https://www.ntu.edu.sg/home/ehchua/programming/webprogramming/HTTP_Basics.html</a:t>
            </a:r>
            <a:endParaRPr lang="zh-TW" altLang="en-US" sz="2000" dirty="0">
              <a:solidFill>
                <a:schemeClr val="bg1"/>
              </a:solidFill>
            </a:endParaRPr>
          </a:p>
        </p:txBody>
      </p:sp>
      <p:pic>
        <p:nvPicPr>
          <p:cNvPr id="16" name="圖片 15"/>
          <p:cNvPicPr>
            <a:picLocks noChangeAspect="1"/>
          </p:cNvPicPr>
          <p:nvPr/>
        </p:nvPicPr>
        <p:blipFill>
          <a:blip r:embed="rId2"/>
          <a:stretch>
            <a:fillRect/>
          </a:stretch>
        </p:blipFill>
        <p:spPr>
          <a:xfrm>
            <a:off x="1529381" y="1652708"/>
            <a:ext cx="8807313" cy="3003972"/>
          </a:xfrm>
          <a:prstGeom prst="rect">
            <a:avLst/>
          </a:prstGeom>
        </p:spPr>
      </p:pic>
      <p:sp>
        <p:nvSpPr>
          <p:cNvPr id="19" name="矩形 18"/>
          <p:cNvSpPr/>
          <p:nvPr/>
        </p:nvSpPr>
        <p:spPr>
          <a:xfrm>
            <a:off x="1601809" y="1618858"/>
            <a:ext cx="4701766" cy="707886"/>
          </a:xfrm>
          <a:prstGeom prst="rect">
            <a:avLst/>
          </a:prstGeom>
          <a:solidFill>
            <a:schemeClr val="accent1">
              <a:lumMod val="20000"/>
              <a:lumOff val="80000"/>
            </a:schemeClr>
          </a:solidFill>
        </p:spPr>
        <p:txBody>
          <a:bodyPr wrap="square">
            <a:spAutoFit/>
          </a:bodyPr>
          <a:lstStyle/>
          <a:p>
            <a:r>
              <a:rPr lang="en-US" altLang="zh-TW" sz="2000" dirty="0"/>
              <a:t>GET /index.html </a:t>
            </a:r>
            <a:r>
              <a:rPr lang="en-US" altLang="zh-TW" sz="2000" dirty="0">
                <a:solidFill>
                  <a:srgbClr val="FF0000"/>
                </a:solidFill>
              </a:rPr>
              <a:t>HTTTTTP/1.0</a:t>
            </a:r>
          </a:p>
          <a:p>
            <a:r>
              <a:rPr lang="en-US" altLang="zh-TW" sz="2000" dirty="0"/>
              <a:t>(enter twice to create a blank line)</a:t>
            </a:r>
            <a:endParaRPr lang="zh-TW" altLang="en-US" sz="2000" dirty="0"/>
          </a:p>
        </p:txBody>
      </p:sp>
      <p:sp>
        <p:nvSpPr>
          <p:cNvPr id="24" name="矩形 23"/>
          <p:cNvSpPr/>
          <p:nvPr/>
        </p:nvSpPr>
        <p:spPr>
          <a:xfrm>
            <a:off x="0" y="1203360"/>
            <a:ext cx="8563947" cy="400110"/>
          </a:xfrm>
          <a:prstGeom prst="rect">
            <a:avLst/>
          </a:prstGeom>
        </p:spPr>
        <p:txBody>
          <a:bodyPr wrap="none">
            <a:spAutoFit/>
          </a:bodyPr>
          <a:lstStyle/>
          <a:p>
            <a:r>
              <a:rPr lang="zh-TW" altLang="en-US" sz="2000" b="1" dirty="0">
                <a:effectLst>
                  <a:outerShdw blurRad="38100" dist="38100" dir="2700000" algn="tl">
                    <a:srgbClr val="000000">
                      <a:alpha val="43137"/>
                    </a:srgbClr>
                  </a:outerShdw>
                </a:effectLst>
              </a:rPr>
              <a:t>客戶端程式</a:t>
            </a:r>
            <a:r>
              <a:rPr lang="en-US" altLang="zh-TW" sz="2000" b="1" dirty="0">
                <a:effectLst>
                  <a:outerShdw blurRad="38100" dist="38100" dir="2700000" algn="tl">
                    <a:srgbClr val="000000">
                      <a:alpha val="43137"/>
                    </a:srgbClr>
                  </a:outerShdw>
                </a:effectLst>
              </a:rPr>
              <a:t>(Client</a:t>
            </a:r>
            <a:r>
              <a:rPr lang="en-US" altLang="zh-TW" sz="2000" b="1" dirty="0" smtClean="0">
                <a:effectLst>
                  <a:outerShdw blurRad="38100" dist="38100" dir="2700000" algn="tl">
                    <a:srgbClr val="000000">
                      <a:alpha val="43137"/>
                    </a:srgbClr>
                  </a:outerShdw>
                </a:effectLst>
              </a:rPr>
              <a:t>)</a:t>
            </a:r>
            <a:r>
              <a:rPr lang="zh-TW" altLang="en-US" sz="2000" b="1" dirty="0" smtClean="0">
                <a:effectLst>
                  <a:outerShdw blurRad="38100" dist="38100" dir="2700000" algn="tl">
                    <a:srgbClr val="000000">
                      <a:alpha val="43137"/>
                    </a:srgbClr>
                  </a:outerShdw>
                </a:effectLst>
              </a:rPr>
              <a:t>送出錯誤語法的</a:t>
            </a:r>
            <a:r>
              <a:rPr lang="en-US" altLang="zh-TW" sz="2000" b="1" dirty="0">
                <a:effectLst>
                  <a:outerShdw blurRad="38100" dist="38100" dir="2700000" algn="tl">
                    <a:srgbClr val="000000">
                      <a:alpha val="43137"/>
                    </a:srgbClr>
                  </a:outerShdw>
                </a:effectLst>
              </a:rPr>
              <a:t>HTTP Request</a:t>
            </a:r>
            <a:r>
              <a:rPr lang="zh-TW" altLang="en-US" sz="2000" b="1" dirty="0" smtClean="0">
                <a:effectLst>
                  <a:outerShdw blurRad="38100" dist="38100" dir="2700000" algn="tl">
                    <a:srgbClr val="000000">
                      <a:alpha val="43137"/>
                    </a:srgbClr>
                  </a:outerShdw>
                </a:effectLst>
              </a:rPr>
              <a:t>請求</a:t>
            </a:r>
            <a:r>
              <a:rPr lang="en-US" altLang="zh-TW" sz="2000" b="1" dirty="0" smtClean="0">
                <a:effectLst>
                  <a:outerShdw blurRad="38100" dist="38100" dir="2700000" algn="tl">
                    <a:srgbClr val="000000">
                      <a:alpha val="43137"/>
                    </a:srgbClr>
                  </a:outerShdw>
                </a:effectLst>
                <a:sym typeface="Wingdings" panose="05000000000000000000" pitchFamily="2" charset="2"/>
              </a:rPr>
              <a:t>server </a:t>
            </a:r>
            <a:r>
              <a:rPr lang="zh-TW" altLang="en-US" sz="2000" b="1" dirty="0" smtClean="0">
                <a:effectLst>
                  <a:outerShdw blurRad="38100" dist="38100" dir="2700000" algn="tl">
                    <a:srgbClr val="000000">
                      <a:alpha val="43137"/>
                    </a:srgbClr>
                  </a:outerShdw>
                </a:effectLst>
                <a:sym typeface="Wingdings" panose="05000000000000000000" pitchFamily="2" charset="2"/>
              </a:rPr>
              <a:t>會如何回應</a:t>
            </a:r>
            <a:r>
              <a:rPr lang="en-US" altLang="zh-TW" sz="2000" b="1" dirty="0" smtClean="0">
                <a:effectLst>
                  <a:outerShdw blurRad="38100" dist="38100" dir="2700000" algn="tl">
                    <a:srgbClr val="000000">
                      <a:alpha val="43137"/>
                    </a:srgbClr>
                  </a:outerShdw>
                </a:effectLst>
                <a:sym typeface="Wingdings" panose="05000000000000000000" pitchFamily="2" charset="2"/>
              </a:rPr>
              <a:t>??</a:t>
            </a:r>
            <a:endParaRPr lang="zh-TW" altLang="en-US" sz="2000" dirty="0"/>
          </a:p>
        </p:txBody>
      </p:sp>
      <p:sp>
        <p:nvSpPr>
          <p:cNvPr id="25" name="矩形 24"/>
          <p:cNvSpPr/>
          <p:nvPr/>
        </p:nvSpPr>
        <p:spPr>
          <a:xfrm>
            <a:off x="2937009" y="1790078"/>
            <a:ext cx="184731" cy="584775"/>
          </a:xfrm>
          <a:prstGeom prst="rect">
            <a:avLst/>
          </a:prstGeom>
        </p:spPr>
        <p:txBody>
          <a:bodyPr wrap="none">
            <a:spAutoFit/>
          </a:bodyPr>
          <a:lstStyle/>
          <a:p>
            <a:endParaRPr lang="zh-TW" altLang="en-US" sz="3200" dirty="0"/>
          </a:p>
        </p:txBody>
      </p:sp>
    </p:spTree>
    <p:extLst>
      <p:ext uri="{BB962C8B-B14F-4D97-AF65-F5344CB8AC3E}">
        <p14:creationId xmlns:p14="http://schemas.microsoft.com/office/powerpoint/2010/main" val="150720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155225" y="3690255"/>
            <a:ext cx="5663783" cy="2862322"/>
          </a:xfrm>
          <a:prstGeom prst="rect">
            <a:avLst/>
          </a:prstGeom>
          <a:solidFill>
            <a:schemeClr val="accent4">
              <a:lumMod val="20000"/>
              <a:lumOff val="80000"/>
            </a:schemeClr>
          </a:solidFill>
        </p:spPr>
        <p:txBody>
          <a:bodyPr wrap="square">
            <a:spAutoFit/>
          </a:bodyPr>
          <a:lstStyle/>
          <a:p>
            <a:r>
              <a:rPr lang="en-US" altLang="zh-TW" dirty="0"/>
              <a:t>HTTP/1.1 </a:t>
            </a:r>
            <a:r>
              <a:rPr lang="en-US" altLang="zh-TW" b="1" dirty="0">
                <a:solidFill>
                  <a:srgbClr val="FF0000"/>
                </a:solidFill>
                <a:effectLst>
                  <a:outerShdw blurRad="38100" dist="38100" dir="2700000" algn="tl">
                    <a:srgbClr val="000000">
                      <a:alpha val="43137"/>
                    </a:srgbClr>
                  </a:outerShdw>
                </a:effectLst>
              </a:rPr>
              <a:t>400 Bad Request</a:t>
            </a:r>
          </a:p>
          <a:p>
            <a:r>
              <a:rPr lang="en-US" altLang="zh-TW" sz="1200" b="1" dirty="0">
                <a:effectLst>
                  <a:outerShdw blurRad="38100" dist="38100" dir="2700000" algn="tl">
                    <a:srgbClr val="000000">
                      <a:alpha val="43137"/>
                    </a:srgbClr>
                  </a:outerShdw>
                </a:effectLst>
              </a:rPr>
              <a:t>Date: Sun, 08 Feb 2004 01:29:40 GMT</a:t>
            </a:r>
          </a:p>
          <a:p>
            <a:r>
              <a:rPr lang="en-US" altLang="zh-TW" sz="1200" b="1" dirty="0">
                <a:effectLst>
                  <a:outerShdw blurRad="38100" dist="38100" dir="2700000" algn="tl">
                    <a:srgbClr val="000000">
                      <a:alpha val="43137"/>
                    </a:srgbClr>
                  </a:outerShdw>
                </a:effectLst>
              </a:rPr>
              <a:t>Server: Apache/1.3.29 (Win32)</a:t>
            </a:r>
          </a:p>
          <a:p>
            <a:r>
              <a:rPr lang="en-US" altLang="zh-TW" sz="1200" b="1" dirty="0">
                <a:effectLst>
                  <a:outerShdw blurRad="38100" dist="38100" dir="2700000" algn="tl">
                    <a:srgbClr val="000000">
                      <a:alpha val="43137"/>
                    </a:srgbClr>
                  </a:outerShdw>
                </a:effectLst>
              </a:rPr>
              <a:t>Connection: close</a:t>
            </a:r>
          </a:p>
          <a:p>
            <a:r>
              <a:rPr lang="en-US" altLang="zh-TW" sz="1200" b="1" dirty="0">
                <a:effectLst>
                  <a:outerShdw blurRad="38100" dist="38100" dir="2700000" algn="tl">
                    <a:srgbClr val="000000">
                      <a:alpha val="43137"/>
                    </a:srgbClr>
                  </a:outerShdw>
                </a:effectLst>
              </a:rPr>
              <a:t>Content-Type: text/html; charset=iso-8859-1</a:t>
            </a:r>
          </a:p>
          <a:p>
            <a:endParaRPr lang="en-US" altLang="zh-TW" b="1" dirty="0">
              <a:effectLst>
                <a:outerShdw blurRad="38100" dist="38100" dir="2700000" algn="tl">
                  <a:srgbClr val="000000">
                    <a:alpha val="43137"/>
                  </a:srgbClr>
                </a:outerShdw>
              </a:effectLst>
            </a:endParaRPr>
          </a:p>
          <a:p>
            <a:r>
              <a:rPr lang="en-US" altLang="zh-TW" sz="1200" b="1" dirty="0">
                <a:effectLst>
                  <a:outerShdw blurRad="38100" dist="38100" dir="2700000" algn="tl">
                    <a:srgbClr val="000000">
                      <a:alpha val="43137"/>
                    </a:srgbClr>
                  </a:outerShdw>
                </a:effectLst>
              </a:rPr>
              <a:t>&lt;!DOCTYPE HTML PUBLIC "-//IETF//DTD HTML 2.0//EN"&gt;</a:t>
            </a:r>
          </a:p>
          <a:p>
            <a:r>
              <a:rPr lang="en-US" altLang="zh-TW" sz="1200" b="1" dirty="0">
                <a:effectLst>
                  <a:outerShdw blurRad="38100" dist="38100" dir="2700000" algn="tl">
                    <a:srgbClr val="000000">
                      <a:alpha val="43137"/>
                    </a:srgbClr>
                  </a:outerShdw>
                </a:effectLst>
              </a:rPr>
              <a:t>&lt;HTML&gt;&lt;HEAD&gt;</a:t>
            </a:r>
          </a:p>
          <a:p>
            <a:r>
              <a:rPr lang="en-US" altLang="zh-TW" sz="1200" b="1" dirty="0">
                <a:effectLst>
                  <a:outerShdw blurRad="38100" dist="38100" dir="2700000" algn="tl">
                    <a:srgbClr val="000000">
                      <a:alpha val="43137"/>
                    </a:srgbClr>
                  </a:outerShdw>
                </a:effectLst>
              </a:rPr>
              <a:t>&lt;TITLE&gt;400 Bad Request&lt;/TITLE&gt;</a:t>
            </a:r>
          </a:p>
          <a:p>
            <a:r>
              <a:rPr lang="en-US" altLang="zh-TW" sz="1200" b="1" dirty="0">
                <a:effectLst>
                  <a:outerShdw blurRad="38100" dist="38100" dir="2700000" algn="tl">
                    <a:srgbClr val="000000">
                      <a:alpha val="43137"/>
                    </a:srgbClr>
                  </a:outerShdw>
                </a:effectLst>
              </a:rPr>
              <a:t>&lt;/HEAD&gt;&lt;BODY&gt;</a:t>
            </a:r>
          </a:p>
          <a:p>
            <a:r>
              <a:rPr lang="en-US" altLang="zh-TW" sz="1200" b="1" dirty="0">
                <a:effectLst>
                  <a:outerShdw blurRad="38100" dist="38100" dir="2700000" algn="tl">
                    <a:srgbClr val="000000">
                      <a:alpha val="43137"/>
                    </a:srgbClr>
                  </a:outerShdw>
                </a:effectLst>
              </a:rPr>
              <a:t>&lt;H1&gt;Bad Request&lt;/H1&gt;</a:t>
            </a:r>
          </a:p>
          <a:p>
            <a:r>
              <a:rPr lang="en-US" altLang="zh-TW" sz="1200" b="1" dirty="0">
                <a:effectLst>
                  <a:outerShdw blurRad="38100" dist="38100" dir="2700000" algn="tl">
                    <a:srgbClr val="000000">
                      <a:alpha val="43137"/>
                    </a:srgbClr>
                  </a:outerShdw>
                </a:effectLst>
              </a:rPr>
              <a:t>Your browser sent a request that this server could not understand.&lt;P&gt;</a:t>
            </a:r>
          </a:p>
          <a:p>
            <a:r>
              <a:rPr lang="en-US" altLang="zh-TW" sz="1200" b="1" dirty="0">
                <a:effectLst>
                  <a:outerShdw blurRad="38100" dist="38100" dir="2700000" algn="tl">
                    <a:srgbClr val="000000">
                      <a:alpha val="43137"/>
                    </a:srgbClr>
                  </a:outerShdw>
                </a:effectLst>
              </a:rPr>
              <a:t>The request line contained invalid characters following the protocol string.&lt;P&gt;&lt;P&gt;</a:t>
            </a:r>
          </a:p>
          <a:p>
            <a:r>
              <a:rPr lang="en-US" altLang="zh-TW" sz="1200" b="1" dirty="0">
                <a:effectLst>
                  <a:outerShdw blurRad="38100" dist="38100" dir="2700000" algn="tl">
                    <a:srgbClr val="000000">
                      <a:alpha val="43137"/>
                    </a:srgbClr>
                  </a:outerShdw>
                </a:effectLst>
              </a:rPr>
              <a:t>&lt;/BODY&gt;&lt;/HTML&gt;</a:t>
            </a:r>
            <a:endParaRPr lang="zh-TW" altLang="en-US" sz="1200" b="1" dirty="0">
              <a:effectLst>
                <a:outerShdw blurRad="38100" dist="38100" dir="2700000" algn="tl">
                  <a:srgbClr val="000000">
                    <a:alpha val="43137"/>
                  </a:srgbClr>
                </a:outerShdw>
              </a:effectLst>
            </a:endParaRPr>
          </a:p>
        </p:txBody>
      </p:sp>
      <p:sp>
        <p:nvSpPr>
          <p:cNvPr id="15" name="矩形 14"/>
          <p:cNvSpPr/>
          <p:nvPr/>
        </p:nvSpPr>
        <p:spPr>
          <a:xfrm>
            <a:off x="0" y="233865"/>
            <a:ext cx="12192000" cy="954107"/>
          </a:xfrm>
          <a:prstGeom prst="rect">
            <a:avLst/>
          </a:prstGeom>
          <a:solidFill>
            <a:schemeClr val="accent4">
              <a:lumMod val="50000"/>
            </a:schemeClr>
          </a:solidFill>
        </p:spPr>
        <p:txBody>
          <a:bodyPr wrap="square">
            <a:spAutoFit/>
          </a:bodyPr>
          <a:lstStyle/>
          <a:p>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zh-TW" altLang="en-US" sz="3600" b="1" dirty="0" smtClean="0">
                <a:solidFill>
                  <a:schemeClr val="bg1"/>
                </a:solidFill>
                <a:effectLst>
                  <a:outerShdw blurRad="38100" dist="38100" dir="2700000" algn="tl">
                    <a:srgbClr val="000000">
                      <a:alpha val="43137"/>
                    </a:srgbClr>
                  </a:outerShdw>
                </a:effectLst>
              </a:rPr>
              <a:t>運作</a:t>
            </a:r>
            <a:r>
              <a:rPr lang="zh-TW" altLang="en-US" sz="3600" b="1" dirty="0">
                <a:solidFill>
                  <a:schemeClr val="bg1"/>
                </a:solidFill>
                <a:effectLst>
                  <a:outerShdw blurRad="38100" dist="38100" dir="2700000" algn="tl">
                    <a:srgbClr val="000000">
                      <a:alpha val="43137"/>
                    </a:srgbClr>
                  </a:outerShdw>
                </a:effectLst>
              </a:rPr>
              <a:t>方式</a:t>
            </a:r>
            <a:r>
              <a:rPr lang="en-US" altLang="zh-TW" sz="3600" b="1" dirty="0" smtClean="0">
                <a:solidFill>
                  <a:schemeClr val="bg1"/>
                </a:solidFill>
                <a:effectLst>
                  <a:outerShdw blurRad="38100" dist="38100" dir="2700000" algn="tl">
                    <a:srgbClr val="000000">
                      <a:alpha val="43137"/>
                    </a:srgbClr>
                  </a:outerShdw>
                </a:effectLst>
              </a:rPr>
              <a:t>: </a:t>
            </a:r>
            <a:r>
              <a:rPr lang="zh-TW" altLang="en-US" sz="3600" dirty="0" smtClean="0">
                <a:solidFill>
                  <a:schemeClr val="bg1"/>
                </a:solidFill>
              </a:rPr>
              <a:t>範例 </a:t>
            </a:r>
            <a:r>
              <a:rPr lang="en-US" altLang="zh-TW" sz="3600" dirty="0" smtClean="0">
                <a:solidFill>
                  <a:schemeClr val="bg1"/>
                </a:solidFill>
              </a:rPr>
              <a:t>2</a:t>
            </a:r>
          </a:p>
          <a:p>
            <a:r>
              <a:rPr lang="en-US" altLang="zh-TW" sz="2000" dirty="0">
                <a:solidFill>
                  <a:schemeClr val="bg1"/>
                </a:solidFill>
              </a:rPr>
              <a:t>https://www.ntu.edu.sg/home/ehchua/programming/webprogramming/HTTP_Basics.html</a:t>
            </a:r>
            <a:endParaRPr lang="zh-TW" altLang="en-US" sz="2000" dirty="0">
              <a:solidFill>
                <a:schemeClr val="bg1"/>
              </a:solidFill>
            </a:endParaRPr>
          </a:p>
        </p:txBody>
      </p:sp>
      <p:pic>
        <p:nvPicPr>
          <p:cNvPr id="16" name="圖片 15"/>
          <p:cNvPicPr>
            <a:picLocks noChangeAspect="1"/>
          </p:cNvPicPr>
          <p:nvPr/>
        </p:nvPicPr>
        <p:blipFill>
          <a:blip r:embed="rId2"/>
          <a:stretch>
            <a:fillRect/>
          </a:stretch>
        </p:blipFill>
        <p:spPr>
          <a:xfrm>
            <a:off x="1529381" y="1652708"/>
            <a:ext cx="8807313" cy="3003972"/>
          </a:xfrm>
          <a:prstGeom prst="rect">
            <a:avLst/>
          </a:prstGeom>
        </p:spPr>
      </p:pic>
      <p:sp>
        <p:nvSpPr>
          <p:cNvPr id="19" name="矩形 18"/>
          <p:cNvSpPr/>
          <p:nvPr/>
        </p:nvSpPr>
        <p:spPr>
          <a:xfrm>
            <a:off x="1601809" y="1618858"/>
            <a:ext cx="4701766" cy="707886"/>
          </a:xfrm>
          <a:prstGeom prst="rect">
            <a:avLst/>
          </a:prstGeom>
          <a:solidFill>
            <a:schemeClr val="accent1">
              <a:lumMod val="20000"/>
              <a:lumOff val="80000"/>
            </a:schemeClr>
          </a:solidFill>
        </p:spPr>
        <p:txBody>
          <a:bodyPr wrap="square">
            <a:spAutoFit/>
          </a:bodyPr>
          <a:lstStyle/>
          <a:p>
            <a:r>
              <a:rPr lang="en-US" altLang="zh-TW" sz="2000" dirty="0"/>
              <a:t>GET /index.html </a:t>
            </a:r>
            <a:r>
              <a:rPr lang="en-US" altLang="zh-TW" sz="2000" dirty="0">
                <a:solidFill>
                  <a:srgbClr val="FF0000"/>
                </a:solidFill>
              </a:rPr>
              <a:t>HTTTTTP/1.0</a:t>
            </a:r>
          </a:p>
          <a:p>
            <a:r>
              <a:rPr lang="en-US" altLang="zh-TW" sz="2000" dirty="0"/>
              <a:t>(enter twice to create a blank line)</a:t>
            </a:r>
            <a:endParaRPr lang="zh-TW" altLang="en-US" sz="2000" dirty="0"/>
          </a:p>
        </p:txBody>
      </p:sp>
      <p:sp>
        <p:nvSpPr>
          <p:cNvPr id="24" name="矩形 23"/>
          <p:cNvSpPr/>
          <p:nvPr/>
        </p:nvSpPr>
        <p:spPr>
          <a:xfrm>
            <a:off x="0" y="1203360"/>
            <a:ext cx="8563947" cy="400110"/>
          </a:xfrm>
          <a:prstGeom prst="rect">
            <a:avLst/>
          </a:prstGeom>
        </p:spPr>
        <p:txBody>
          <a:bodyPr wrap="none">
            <a:spAutoFit/>
          </a:bodyPr>
          <a:lstStyle/>
          <a:p>
            <a:r>
              <a:rPr lang="zh-TW" altLang="en-US" sz="2000" b="1" dirty="0">
                <a:effectLst>
                  <a:outerShdw blurRad="38100" dist="38100" dir="2700000" algn="tl">
                    <a:srgbClr val="000000">
                      <a:alpha val="43137"/>
                    </a:srgbClr>
                  </a:outerShdw>
                </a:effectLst>
              </a:rPr>
              <a:t>客戶端程式</a:t>
            </a:r>
            <a:r>
              <a:rPr lang="en-US" altLang="zh-TW" sz="2000" b="1" dirty="0">
                <a:effectLst>
                  <a:outerShdw blurRad="38100" dist="38100" dir="2700000" algn="tl">
                    <a:srgbClr val="000000">
                      <a:alpha val="43137"/>
                    </a:srgbClr>
                  </a:outerShdw>
                </a:effectLst>
              </a:rPr>
              <a:t>(Client</a:t>
            </a:r>
            <a:r>
              <a:rPr lang="en-US" altLang="zh-TW" sz="2000" b="1" dirty="0" smtClean="0">
                <a:effectLst>
                  <a:outerShdw blurRad="38100" dist="38100" dir="2700000" algn="tl">
                    <a:srgbClr val="000000">
                      <a:alpha val="43137"/>
                    </a:srgbClr>
                  </a:outerShdw>
                </a:effectLst>
              </a:rPr>
              <a:t>)</a:t>
            </a:r>
            <a:r>
              <a:rPr lang="zh-TW" altLang="en-US" sz="2000" b="1" dirty="0" smtClean="0">
                <a:effectLst>
                  <a:outerShdw blurRad="38100" dist="38100" dir="2700000" algn="tl">
                    <a:srgbClr val="000000">
                      <a:alpha val="43137"/>
                    </a:srgbClr>
                  </a:outerShdw>
                </a:effectLst>
              </a:rPr>
              <a:t>送出錯誤語法的</a:t>
            </a:r>
            <a:r>
              <a:rPr lang="en-US" altLang="zh-TW" sz="2000" b="1" dirty="0">
                <a:effectLst>
                  <a:outerShdw blurRad="38100" dist="38100" dir="2700000" algn="tl">
                    <a:srgbClr val="000000">
                      <a:alpha val="43137"/>
                    </a:srgbClr>
                  </a:outerShdw>
                </a:effectLst>
              </a:rPr>
              <a:t>HTTP Request</a:t>
            </a:r>
            <a:r>
              <a:rPr lang="zh-TW" altLang="en-US" sz="2000" b="1" dirty="0" smtClean="0">
                <a:effectLst>
                  <a:outerShdw blurRad="38100" dist="38100" dir="2700000" algn="tl">
                    <a:srgbClr val="000000">
                      <a:alpha val="43137"/>
                    </a:srgbClr>
                  </a:outerShdw>
                </a:effectLst>
              </a:rPr>
              <a:t>請求</a:t>
            </a:r>
            <a:r>
              <a:rPr lang="en-US" altLang="zh-TW" sz="2000" b="1" dirty="0" smtClean="0">
                <a:effectLst>
                  <a:outerShdw blurRad="38100" dist="38100" dir="2700000" algn="tl">
                    <a:srgbClr val="000000">
                      <a:alpha val="43137"/>
                    </a:srgbClr>
                  </a:outerShdw>
                </a:effectLst>
                <a:sym typeface="Wingdings" panose="05000000000000000000" pitchFamily="2" charset="2"/>
              </a:rPr>
              <a:t>server </a:t>
            </a:r>
            <a:r>
              <a:rPr lang="zh-TW" altLang="en-US" sz="2000" b="1" dirty="0" smtClean="0">
                <a:effectLst>
                  <a:outerShdw blurRad="38100" dist="38100" dir="2700000" algn="tl">
                    <a:srgbClr val="000000">
                      <a:alpha val="43137"/>
                    </a:srgbClr>
                  </a:outerShdw>
                </a:effectLst>
                <a:sym typeface="Wingdings" panose="05000000000000000000" pitchFamily="2" charset="2"/>
              </a:rPr>
              <a:t>會如何回應</a:t>
            </a:r>
            <a:r>
              <a:rPr lang="en-US" altLang="zh-TW" sz="2000" b="1" dirty="0" smtClean="0">
                <a:effectLst>
                  <a:outerShdw blurRad="38100" dist="38100" dir="2700000" algn="tl">
                    <a:srgbClr val="000000">
                      <a:alpha val="43137"/>
                    </a:srgbClr>
                  </a:outerShdw>
                </a:effectLst>
                <a:sym typeface="Wingdings" panose="05000000000000000000" pitchFamily="2" charset="2"/>
              </a:rPr>
              <a:t>??</a:t>
            </a:r>
            <a:endParaRPr lang="zh-TW" altLang="en-US" sz="2000" dirty="0"/>
          </a:p>
        </p:txBody>
      </p:sp>
      <p:sp>
        <p:nvSpPr>
          <p:cNvPr id="25" name="矩形 24"/>
          <p:cNvSpPr/>
          <p:nvPr/>
        </p:nvSpPr>
        <p:spPr>
          <a:xfrm>
            <a:off x="2937009" y="1790078"/>
            <a:ext cx="184731" cy="584775"/>
          </a:xfrm>
          <a:prstGeom prst="rect">
            <a:avLst/>
          </a:prstGeom>
        </p:spPr>
        <p:txBody>
          <a:bodyPr wrap="none">
            <a:spAutoFit/>
          </a:bodyPr>
          <a:lstStyle/>
          <a:p>
            <a:endParaRPr lang="zh-TW" altLang="en-US" sz="3200" dirty="0"/>
          </a:p>
        </p:txBody>
      </p:sp>
      <p:sp>
        <p:nvSpPr>
          <p:cNvPr id="23" name="矩形 22"/>
          <p:cNvSpPr/>
          <p:nvPr/>
        </p:nvSpPr>
        <p:spPr>
          <a:xfrm>
            <a:off x="1107659" y="3782588"/>
            <a:ext cx="3047566" cy="923330"/>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端會送出狀態碼是</a:t>
            </a:r>
            <a:r>
              <a:rPr lang="en-US" altLang="zh-TW" b="1" dirty="0" smtClean="0">
                <a:effectLst>
                  <a:outerShdw blurRad="38100" dist="38100" dir="2700000" algn="tl">
                    <a:srgbClr val="000000">
                      <a:alpha val="43137"/>
                    </a:srgbClr>
                  </a:outerShdw>
                </a:effectLst>
              </a:rPr>
              <a:t>400 </a:t>
            </a:r>
          </a:p>
          <a:p>
            <a:r>
              <a:rPr lang="en-US" altLang="zh-TW" b="1" dirty="0" smtClean="0">
                <a:effectLst>
                  <a:outerShdw blurRad="38100" dist="38100" dir="2700000" algn="tl">
                    <a:srgbClr val="000000">
                      <a:alpha val="43137"/>
                    </a:srgbClr>
                  </a:outerShdw>
                </a:effectLst>
              </a:rPr>
              <a:t>Bad Request</a:t>
            </a:r>
          </a:p>
          <a:p>
            <a:r>
              <a:rPr lang="zh-TW" altLang="en-US" b="1" dirty="0">
                <a:effectLst>
                  <a:outerShdw blurRad="38100" dist="38100" dir="2700000" algn="tl">
                    <a:srgbClr val="000000">
                      <a:alpha val="43137"/>
                    </a:srgbClr>
                  </a:outerShdw>
                </a:effectLst>
              </a:rPr>
              <a:t>的</a:t>
            </a:r>
            <a:r>
              <a:rPr lang="en-US" altLang="zh-TW" b="1" dirty="0" smtClean="0">
                <a:effectLst>
                  <a:outerShdw blurRad="38100" dist="38100" dir="2700000" algn="tl">
                    <a:srgbClr val="000000">
                      <a:alpha val="43137"/>
                    </a:srgbClr>
                  </a:outerShdw>
                </a:effectLst>
              </a:rPr>
              <a:t>HTTP </a:t>
            </a:r>
            <a:r>
              <a:rPr lang="en-US" altLang="zh-TW" b="1" dirty="0">
                <a:effectLst>
                  <a:outerShdw blurRad="38100" dist="38100" dir="2700000" algn="tl">
                    <a:srgbClr val="000000">
                      <a:alpha val="43137"/>
                    </a:srgbClr>
                  </a:outerShdw>
                </a:effectLst>
              </a:rPr>
              <a:t>Response</a:t>
            </a:r>
            <a:r>
              <a:rPr lang="zh-TW" altLang="en-US" b="1" dirty="0" smtClean="0">
                <a:effectLst>
                  <a:outerShdw blurRad="38100" dist="38100" dir="2700000" algn="tl">
                    <a:srgbClr val="000000">
                      <a:alpha val="43137"/>
                    </a:srgbClr>
                  </a:outerShdw>
                </a:effectLst>
              </a:rPr>
              <a:t>回應</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60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155225" y="3655305"/>
            <a:ext cx="5663783" cy="3139321"/>
          </a:xfrm>
          <a:prstGeom prst="rect">
            <a:avLst/>
          </a:prstGeom>
          <a:solidFill>
            <a:schemeClr val="accent4">
              <a:lumMod val="20000"/>
              <a:lumOff val="80000"/>
            </a:schemeClr>
          </a:solidFill>
        </p:spPr>
        <p:txBody>
          <a:bodyPr wrap="square">
            <a:spAutoFit/>
          </a:bodyPr>
          <a:lstStyle/>
          <a:p>
            <a:r>
              <a:rPr lang="en-US" altLang="zh-TW" dirty="0"/>
              <a:t>HTTP/1.1 </a:t>
            </a:r>
            <a:r>
              <a:rPr lang="en-US" altLang="zh-TW" b="1" dirty="0">
                <a:solidFill>
                  <a:srgbClr val="FF0000"/>
                </a:solidFill>
                <a:effectLst>
                  <a:outerShdw blurRad="38100" dist="38100" dir="2700000" algn="tl">
                    <a:srgbClr val="000000">
                      <a:alpha val="43137"/>
                    </a:srgbClr>
                  </a:outerShdw>
                </a:effectLst>
              </a:rPr>
              <a:t>501 Method Not Implemented</a:t>
            </a:r>
          </a:p>
          <a:p>
            <a:r>
              <a:rPr lang="en-US" altLang="zh-TW" sz="1200" dirty="0"/>
              <a:t>Date: Sun, 18 Oct 2009 10:32:05 GMT</a:t>
            </a:r>
          </a:p>
          <a:p>
            <a:r>
              <a:rPr lang="en-US" altLang="zh-TW" sz="1200" dirty="0"/>
              <a:t>Server: Apache/2.2.14 (Win32)</a:t>
            </a:r>
          </a:p>
          <a:p>
            <a:r>
              <a:rPr lang="en-US" altLang="zh-TW" sz="1200" dirty="0"/>
              <a:t>Allow: GET,HEAD,POST,OPTIONS,TRACE</a:t>
            </a:r>
          </a:p>
          <a:p>
            <a:r>
              <a:rPr lang="en-US" altLang="zh-TW" sz="1200" dirty="0"/>
              <a:t>Content-Length: 215</a:t>
            </a:r>
          </a:p>
          <a:p>
            <a:r>
              <a:rPr lang="en-US" altLang="zh-TW" sz="1200" dirty="0"/>
              <a:t>Connection: close</a:t>
            </a:r>
          </a:p>
          <a:p>
            <a:r>
              <a:rPr lang="en-US" altLang="zh-TW" sz="1200" dirty="0"/>
              <a:t>Content-Type: text/html; charset=iso-8859-1</a:t>
            </a:r>
          </a:p>
          <a:p>
            <a:r>
              <a:rPr lang="en-US" altLang="zh-TW" sz="1200" dirty="0"/>
              <a:t>   </a:t>
            </a:r>
          </a:p>
          <a:p>
            <a:r>
              <a:rPr lang="en-US" altLang="zh-TW" sz="1200" dirty="0"/>
              <a:t>&lt;!DOCTYPE HTML PUBLIC "-//IETF//DTD HTML 2.0//EN"&gt;</a:t>
            </a:r>
          </a:p>
          <a:p>
            <a:r>
              <a:rPr lang="en-US" altLang="zh-TW" sz="1200" dirty="0"/>
              <a:t>&lt;html&gt;&lt;head&gt;</a:t>
            </a:r>
          </a:p>
          <a:p>
            <a:r>
              <a:rPr lang="en-US" altLang="zh-TW" sz="1200" dirty="0"/>
              <a:t>&lt;title&gt;501 Method Not Implemented&lt;/title&gt;</a:t>
            </a:r>
          </a:p>
          <a:p>
            <a:r>
              <a:rPr lang="en-US" altLang="zh-TW" sz="1200" dirty="0"/>
              <a:t>&lt;/head&gt;&lt;body&gt;</a:t>
            </a:r>
          </a:p>
          <a:p>
            <a:r>
              <a:rPr lang="en-US" altLang="zh-TW" sz="1200" dirty="0"/>
              <a:t>&lt;h1&gt;Method Not Implemented&lt;/h1&gt;</a:t>
            </a:r>
          </a:p>
          <a:p>
            <a:r>
              <a:rPr lang="en-US" altLang="zh-TW" sz="1200" dirty="0"/>
              <a:t>&lt;p&gt;get to /index.html not supported.&lt;</a:t>
            </a:r>
            <a:r>
              <a:rPr lang="en-US" altLang="zh-TW" sz="1200" dirty="0" err="1"/>
              <a:t>br</a:t>
            </a:r>
            <a:r>
              <a:rPr lang="en-US" altLang="zh-TW" sz="1200" dirty="0"/>
              <a:t> /&gt;</a:t>
            </a:r>
          </a:p>
          <a:p>
            <a:r>
              <a:rPr lang="en-US" altLang="zh-TW" sz="1200" dirty="0"/>
              <a:t>&lt;/p&gt;</a:t>
            </a:r>
          </a:p>
          <a:p>
            <a:r>
              <a:rPr lang="en-US" altLang="zh-TW" sz="1200" dirty="0"/>
              <a:t>&lt;/body&gt;&lt;/html&gt;</a:t>
            </a:r>
            <a:endParaRPr lang="zh-TW" altLang="en-US" sz="1200" dirty="0"/>
          </a:p>
        </p:txBody>
      </p:sp>
      <p:sp>
        <p:nvSpPr>
          <p:cNvPr id="15" name="矩形 14"/>
          <p:cNvSpPr/>
          <p:nvPr/>
        </p:nvSpPr>
        <p:spPr>
          <a:xfrm>
            <a:off x="0" y="233865"/>
            <a:ext cx="12192000" cy="954107"/>
          </a:xfrm>
          <a:prstGeom prst="rect">
            <a:avLst/>
          </a:prstGeom>
          <a:solidFill>
            <a:schemeClr val="accent4">
              <a:lumMod val="50000"/>
            </a:schemeClr>
          </a:solidFill>
        </p:spPr>
        <p:txBody>
          <a:bodyPr wrap="square">
            <a:spAutoFit/>
          </a:bodyPr>
          <a:lstStyle/>
          <a:p>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zh-TW" altLang="en-US" sz="3600" b="1" dirty="0" smtClean="0">
                <a:solidFill>
                  <a:schemeClr val="bg1"/>
                </a:solidFill>
                <a:effectLst>
                  <a:outerShdw blurRad="38100" dist="38100" dir="2700000" algn="tl">
                    <a:srgbClr val="000000">
                      <a:alpha val="43137"/>
                    </a:srgbClr>
                  </a:outerShdw>
                </a:effectLst>
              </a:rPr>
              <a:t>運作</a:t>
            </a:r>
            <a:r>
              <a:rPr lang="zh-TW" altLang="en-US" sz="3600" b="1" dirty="0">
                <a:solidFill>
                  <a:schemeClr val="bg1"/>
                </a:solidFill>
                <a:effectLst>
                  <a:outerShdw blurRad="38100" dist="38100" dir="2700000" algn="tl">
                    <a:srgbClr val="000000">
                      <a:alpha val="43137"/>
                    </a:srgbClr>
                  </a:outerShdw>
                </a:effectLst>
              </a:rPr>
              <a:t>方式</a:t>
            </a:r>
            <a:r>
              <a:rPr lang="en-US" altLang="zh-TW" sz="3600" b="1" dirty="0" smtClean="0">
                <a:solidFill>
                  <a:schemeClr val="bg1"/>
                </a:solidFill>
                <a:effectLst>
                  <a:outerShdw blurRad="38100" dist="38100" dir="2700000" algn="tl">
                    <a:srgbClr val="000000">
                      <a:alpha val="43137"/>
                    </a:srgbClr>
                  </a:outerShdw>
                </a:effectLst>
              </a:rPr>
              <a:t>: </a:t>
            </a:r>
            <a:r>
              <a:rPr lang="zh-TW" altLang="en-US" sz="3600" dirty="0" smtClean="0">
                <a:solidFill>
                  <a:schemeClr val="bg1"/>
                </a:solidFill>
              </a:rPr>
              <a:t>範例 </a:t>
            </a:r>
            <a:r>
              <a:rPr lang="en-US" altLang="zh-TW" sz="3600" dirty="0" smtClean="0">
                <a:solidFill>
                  <a:schemeClr val="bg1"/>
                </a:solidFill>
              </a:rPr>
              <a:t>2</a:t>
            </a:r>
          </a:p>
          <a:p>
            <a:r>
              <a:rPr lang="en-US" altLang="zh-TW" sz="2000" dirty="0">
                <a:solidFill>
                  <a:schemeClr val="bg1"/>
                </a:solidFill>
              </a:rPr>
              <a:t>https://www.ntu.edu.sg/home/ehchua/programming/webprogramming/HTTP_Basics.html</a:t>
            </a:r>
            <a:endParaRPr lang="zh-TW" altLang="en-US" sz="2000" dirty="0">
              <a:solidFill>
                <a:schemeClr val="bg1"/>
              </a:solidFill>
            </a:endParaRPr>
          </a:p>
        </p:txBody>
      </p:sp>
      <p:pic>
        <p:nvPicPr>
          <p:cNvPr id="16" name="圖片 15"/>
          <p:cNvPicPr>
            <a:picLocks noChangeAspect="1"/>
          </p:cNvPicPr>
          <p:nvPr/>
        </p:nvPicPr>
        <p:blipFill>
          <a:blip r:embed="rId2"/>
          <a:stretch>
            <a:fillRect/>
          </a:stretch>
        </p:blipFill>
        <p:spPr>
          <a:xfrm>
            <a:off x="1529381" y="1652708"/>
            <a:ext cx="8807313" cy="3003972"/>
          </a:xfrm>
          <a:prstGeom prst="rect">
            <a:avLst/>
          </a:prstGeom>
        </p:spPr>
      </p:pic>
      <p:sp>
        <p:nvSpPr>
          <p:cNvPr id="19" name="矩形 18"/>
          <p:cNvSpPr/>
          <p:nvPr/>
        </p:nvSpPr>
        <p:spPr>
          <a:xfrm>
            <a:off x="1601809" y="1618858"/>
            <a:ext cx="4701766" cy="707886"/>
          </a:xfrm>
          <a:prstGeom prst="rect">
            <a:avLst/>
          </a:prstGeom>
          <a:solidFill>
            <a:schemeClr val="accent1">
              <a:lumMod val="20000"/>
              <a:lumOff val="80000"/>
            </a:schemeClr>
          </a:solidFill>
        </p:spPr>
        <p:txBody>
          <a:bodyPr wrap="square">
            <a:spAutoFit/>
          </a:bodyPr>
          <a:lstStyle/>
          <a:p>
            <a:r>
              <a:rPr lang="en-US" altLang="zh-TW" sz="2000" dirty="0"/>
              <a:t>get /test.html HTTP/1.0</a:t>
            </a:r>
          </a:p>
          <a:p>
            <a:r>
              <a:rPr lang="en-US" altLang="zh-TW" sz="2000" dirty="0"/>
              <a:t>(enter twice to create a blank line)</a:t>
            </a:r>
            <a:endParaRPr lang="zh-TW" altLang="en-US" sz="2000" dirty="0"/>
          </a:p>
        </p:txBody>
      </p:sp>
      <p:sp>
        <p:nvSpPr>
          <p:cNvPr id="24" name="矩形 23"/>
          <p:cNvSpPr/>
          <p:nvPr/>
        </p:nvSpPr>
        <p:spPr>
          <a:xfrm>
            <a:off x="0" y="1217902"/>
            <a:ext cx="8397235" cy="400110"/>
          </a:xfrm>
          <a:prstGeom prst="rect">
            <a:avLst/>
          </a:prstGeom>
        </p:spPr>
        <p:txBody>
          <a:bodyPr wrap="none">
            <a:spAutoFit/>
          </a:bodyPr>
          <a:lstStyle/>
          <a:p>
            <a:r>
              <a:rPr lang="en-US" altLang="zh-TW" sz="2000" b="1" dirty="0" smtClean="0">
                <a:effectLst>
                  <a:outerShdw blurRad="38100" dist="38100" dir="2700000" algn="tl">
                    <a:srgbClr val="000000">
                      <a:alpha val="43137"/>
                    </a:srgbClr>
                  </a:outerShdw>
                </a:effectLst>
              </a:rPr>
              <a:t>Q::</a:t>
            </a:r>
            <a:r>
              <a:rPr lang="zh-TW" altLang="en-US" sz="2000" b="1" dirty="0" smtClean="0">
                <a:effectLst>
                  <a:outerShdw blurRad="38100" dist="38100" dir="2700000" algn="tl">
                    <a:srgbClr val="000000">
                      <a:alpha val="43137"/>
                    </a:srgbClr>
                  </a:outerShdw>
                </a:effectLst>
              </a:rPr>
              <a:t>客戶</a:t>
            </a:r>
            <a:r>
              <a:rPr lang="zh-TW" altLang="en-US" sz="2000" b="1" dirty="0">
                <a:effectLst>
                  <a:outerShdw blurRad="38100" dist="38100" dir="2700000" algn="tl">
                    <a:srgbClr val="000000">
                      <a:alpha val="43137"/>
                    </a:srgbClr>
                  </a:outerShdw>
                </a:effectLst>
              </a:rPr>
              <a:t>端程式</a:t>
            </a:r>
            <a:r>
              <a:rPr lang="en-US" altLang="zh-TW" sz="2000" b="1" dirty="0">
                <a:effectLst>
                  <a:outerShdw blurRad="38100" dist="38100" dir="2700000" algn="tl">
                    <a:srgbClr val="000000">
                      <a:alpha val="43137"/>
                    </a:srgbClr>
                  </a:outerShdw>
                </a:effectLst>
              </a:rPr>
              <a:t>(Client</a:t>
            </a:r>
            <a:r>
              <a:rPr lang="en-US" altLang="zh-TW" sz="2000" b="1" dirty="0" smtClean="0">
                <a:effectLst>
                  <a:outerShdw blurRad="38100" dist="38100" dir="2700000" algn="tl">
                    <a:srgbClr val="000000">
                      <a:alpha val="43137"/>
                    </a:srgbClr>
                  </a:outerShdw>
                </a:effectLst>
              </a:rPr>
              <a:t>)</a:t>
            </a:r>
            <a:r>
              <a:rPr lang="zh-TW" altLang="en-US" sz="2000" b="1" dirty="0" smtClean="0">
                <a:effectLst>
                  <a:outerShdw blurRad="38100" dist="38100" dir="2700000" algn="tl">
                    <a:srgbClr val="000000">
                      <a:alpha val="43137"/>
                    </a:srgbClr>
                  </a:outerShdw>
                </a:effectLst>
              </a:rPr>
              <a:t>送出下</a:t>
            </a:r>
            <a:r>
              <a:rPr lang="zh-TW" altLang="en-US" sz="2000" b="1" dirty="0">
                <a:effectLst>
                  <a:outerShdw blurRad="38100" dist="38100" dir="2700000" algn="tl">
                    <a:srgbClr val="000000">
                      <a:alpha val="43137"/>
                    </a:srgbClr>
                  </a:outerShdw>
                </a:effectLst>
              </a:rPr>
              <a:t>列</a:t>
            </a:r>
            <a:r>
              <a:rPr lang="en-US" altLang="zh-TW" sz="2000" b="1" dirty="0" smtClean="0">
                <a:effectLst>
                  <a:outerShdw blurRad="38100" dist="38100" dir="2700000" algn="tl">
                    <a:srgbClr val="000000">
                      <a:alpha val="43137"/>
                    </a:srgbClr>
                  </a:outerShdw>
                </a:effectLst>
              </a:rPr>
              <a:t>HTTP </a:t>
            </a:r>
            <a:r>
              <a:rPr lang="en-US" altLang="zh-TW" sz="2000" b="1" dirty="0">
                <a:effectLst>
                  <a:outerShdw blurRad="38100" dist="38100" dir="2700000" algn="tl">
                    <a:srgbClr val="000000">
                      <a:alpha val="43137"/>
                    </a:srgbClr>
                  </a:outerShdw>
                </a:effectLst>
              </a:rPr>
              <a:t>Request</a:t>
            </a:r>
            <a:r>
              <a:rPr lang="zh-TW" altLang="en-US" sz="2000" b="1" dirty="0" smtClean="0">
                <a:effectLst>
                  <a:outerShdw blurRad="38100" dist="38100" dir="2700000" algn="tl">
                    <a:srgbClr val="000000">
                      <a:alpha val="43137"/>
                    </a:srgbClr>
                  </a:outerShdw>
                </a:effectLst>
              </a:rPr>
              <a:t>請求</a:t>
            </a:r>
            <a:r>
              <a:rPr lang="en-US" altLang="zh-TW" sz="2000" b="1" dirty="0" smtClean="0">
                <a:effectLst>
                  <a:outerShdw blurRad="38100" dist="38100" dir="2700000" algn="tl">
                    <a:srgbClr val="000000">
                      <a:alpha val="43137"/>
                    </a:srgbClr>
                  </a:outerShdw>
                </a:effectLst>
              </a:rPr>
              <a:t>,</a:t>
            </a:r>
            <a:r>
              <a:rPr lang="en-US" altLang="zh-TW" sz="2000" b="1" dirty="0" smtClean="0">
                <a:effectLst>
                  <a:outerShdw blurRad="38100" dist="38100" dir="2700000" algn="tl">
                    <a:srgbClr val="000000">
                      <a:alpha val="43137"/>
                    </a:srgbClr>
                  </a:outerShdw>
                </a:effectLst>
                <a:sym typeface="Wingdings" panose="05000000000000000000" pitchFamily="2" charset="2"/>
              </a:rPr>
              <a:t>server </a:t>
            </a:r>
            <a:r>
              <a:rPr lang="zh-TW" altLang="en-US" sz="2000" b="1" dirty="0" smtClean="0">
                <a:effectLst>
                  <a:outerShdw blurRad="38100" dist="38100" dir="2700000" algn="tl">
                    <a:srgbClr val="000000">
                      <a:alpha val="43137"/>
                    </a:srgbClr>
                  </a:outerShdw>
                </a:effectLst>
                <a:sym typeface="Wingdings" panose="05000000000000000000" pitchFamily="2" charset="2"/>
              </a:rPr>
              <a:t>為什麼如此回應</a:t>
            </a:r>
            <a:r>
              <a:rPr lang="en-US" altLang="zh-TW" sz="2000" b="1" dirty="0" smtClean="0">
                <a:effectLst>
                  <a:outerShdw blurRad="38100" dist="38100" dir="2700000" algn="tl">
                    <a:srgbClr val="000000">
                      <a:alpha val="43137"/>
                    </a:srgbClr>
                  </a:outerShdw>
                </a:effectLst>
                <a:sym typeface="Wingdings" panose="05000000000000000000" pitchFamily="2" charset="2"/>
              </a:rPr>
              <a:t>??</a:t>
            </a:r>
            <a:endParaRPr lang="zh-TW" altLang="en-US" sz="2000" dirty="0"/>
          </a:p>
        </p:txBody>
      </p:sp>
      <p:sp>
        <p:nvSpPr>
          <p:cNvPr id="25" name="矩形 24"/>
          <p:cNvSpPr/>
          <p:nvPr/>
        </p:nvSpPr>
        <p:spPr>
          <a:xfrm>
            <a:off x="2937009" y="1790078"/>
            <a:ext cx="184731" cy="584775"/>
          </a:xfrm>
          <a:prstGeom prst="rect">
            <a:avLst/>
          </a:prstGeom>
        </p:spPr>
        <p:txBody>
          <a:bodyPr wrap="none">
            <a:spAutoFit/>
          </a:bodyPr>
          <a:lstStyle/>
          <a:p>
            <a:endParaRPr lang="zh-TW" altLang="en-US" sz="3200" dirty="0"/>
          </a:p>
        </p:txBody>
      </p:sp>
      <p:sp>
        <p:nvSpPr>
          <p:cNvPr id="23" name="矩形 22"/>
          <p:cNvSpPr/>
          <p:nvPr/>
        </p:nvSpPr>
        <p:spPr>
          <a:xfrm>
            <a:off x="772681" y="3655305"/>
            <a:ext cx="3047566" cy="923330"/>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端會送出狀態碼是</a:t>
            </a:r>
            <a:r>
              <a:rPr lang="en-US" altLang="zh-TW" b="1" dirty="0">
                <a:effectLst>
                  <a:outerShdw blurRad="38100" dist="38100" dir="2700000" algn="tl">
                    <a:srgbClr val="000000">
                      <a:alpha val="43137"/>
                    </a:srgbClr>
                  </a:outerShdw>
                </a:effectLst>
              </a:rPr>
              <a:t>501 </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Method </a:t>
            </a:r>
            <a:r>
              <a:rPr lang="en-US" altLang="zh-TW" b="1" dirty="0">
                <a:effectLst>
                  <a:outerShdw blurRad="38100" dist="38100" dir="2700000" algn="tl">
                    <a:srgbClr val="000000">
                      <a:alpha val="43137"/>
                    </a:srgbClr>
                  </a:outerShdw>
                </a:effectLst>
              </a:rPr>
              <a:t>Not Implemented</a:t>
            </a:r>
          </a:p>
          <a:p>
            <a:r>
              <a:rPr lang="zh-TW" altLang="en-US" b="1" dirty="0" smtClean="0">
                <a:effectLst>
                  <a:outerShdw blurRad="38100" dist="38100" dir="2700000" algn="tl">
                    <a:srgbClr val="000000">
                      <a:alpha val="43137"/>
                    </a:srgbClr>
                  </a:outerShdw>
                </a:effectLst>
              </a:rPr>
              <a:t>的</a:t>
            </a:r>
            <a:r>
              <a:rPr lang="en-US" altLang="zh-TW" b="1" dirty="0" smtClean="0">
                <a:effectLst>
                  <a:outerShdw blurRad="38100" dist="38100" dir="2700000" algn="tl">
                    <a:srgbClr val="000000">
                      <a:alpha val="43137"/>
                    </a:srgbClr>
                  </a:outerShdw>
                </a:effectLst>
              </a:rPr>
              <a:t>HTTP </a:t>
            </a:r>
            <a:r>
              <a:rPr lang="en-US" altLang="zh-TW" b="1" dirty="0">
                <a:effectLst>
                  <a:outerShdw blurRad="38100" dist="38100" dir="2700000" algn="tl">
                    <a:srgbClr val="000000">
                      <a:alpha val="43137"/>
                    </a:srgbClr>
                  </a:outerShdw>
                </a:effectLst>
              </a:rPr>
              <a:t>Response</a:t>
            </a:r>
            <a:r>
              <a:rPr lang="zh-TW" altLang="en-US" b="1" dirty="0" smtClean="0">
                <a:effectLst>
                  <a:outerShdw blurRad="38100" dist="38100" dir="2700000" algn="tl">
                    <a:srgbClr val="000000">
                      <a:alpha val="43137"/>
                    </a:srgbClr>
                  </a:outerShdw>
                </a:effectLst>
              </a:rPr>
              <a:t>回應</a:t>
            </a:r>
            <a:endParaRPr lang="zh-TW" altLang="en-US" b="1" dirty="0">
              <a:effectLst>
                <a:outerShdw blurRad="38100" dist="38100" dir="2700000" algn="tl">
                  <a:srgbClr val="000000">
                    <a:alpha val="43137"/>
                  </a:srgbClr>
                </a:outerShdw>
              </a:effectLst>
            </a:endParaRPr>
          </a:p>
        </p:txBody>
      </p:sp>
      <p:sp>
        <p:nvSpPr>
          <p:cNvPr id="27" name="橢圓 26"/>
          <p:cNvSpPr/>
          <p:nvPr/>
        </p:nvSpPr>
        <p:spPr>
          <a:xfrm>
            <a:off x="1230957" y="4705918"/>
            <a:ext cx="1837853" cy="14395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Why??</a:t>
            </a:r>
            <a:endParaRPr lang="zh-TW" altLang="en-US" sz="4000" dirty="0"/>
          </a:p>
        </p:txBody>
      </p:sp>
    </p:spTree>
    <p:extLst>
      <p:ext uri="{BB962C8B-B14F-4D97-AF65-F5344CB8AC3E}">
        <p14:creationId xmlns:p14="http://schemas.microsoft.com/office/powerpoint/2010/main" val="406795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155225" y="3655305"/>
            <a:ext cx="5663783" cy="3139321"/>
          </a:xfrm>
          <a:prstGeom prst="rect">
            <a:avLst/>
          </a:prstGeom>
          <a:solidFill>
            <a:schemeClr val="accent4">
              <a:lumMod val="20000"/>
              <a:lumOff val="80000"/>
            </a:schemeClr>
          </a:solidFill>
        </p:spPr>
        <p:txBody>
          <a:bodyPr wrap="square">
            <a:spAutoFit/>
          </a:bodyPr>
          <a:lstStyle/>
          <a:p>
            <a:r>
              <a:rPr lang="en-US" altLang="zh-TW" dirty="0"/>
              <a:t>HTTP/1.1 </a:t>
            </a:r>
            <a:r>
              <a:rPr lang="en-US" altLang="zh-TW" b="1" dirty="0">
                <a:solidFill>
                  <a:srgbClr val="FF0000"/>
                </a:solidFill>
                <a:effectLst>
                  <a:outerShdw blurRad="38100" dist="38100" dir="2700000" algn="tl">
                    <a:srgbClr val="000000">
                      <a:alpha val="43137"/>
                    </a:srgbClr>
                  </a:outerShdw>
                </a:effectLst>
              </a:rPr>
              <a:t>501 Method Not Implemented</a:t>
            </a:r>
          </a:p>
          <a:p>
            <a:r>
              <a:rPr lang="en-US" altLang="zh-TW" sz="1200" dirty="0"/>
              <a:t>Date: Sun, 18 Oct 2009 10:32:05 GMT</a:t>
            </a:r>
          </a:p>
          <a:p>
            <a:r>
              <a:rPr lang="en-US" altLang="zh-TW" sz="1200" dirty="0"/>
              <a:t>Server: Apache/2.2.14 (Win32)</a:t>
            </a:r>
          </a:p>
          <a:p>
            <a:r>
              <a:rPr lang="en-US" altLang="zh-TW" sz="1200" dirty="0"/>
              <a:t>Allow: GET,HEAD,POST,OPTIONS,TRACE</a:t>
            </a:r>
          </a:p>
          <a:p>
            <a:r>
              <a:rPr lang="en-US" altLang="zh-TW" sz="1200" dirty="0"/>
              <a:t>Content-Length: 215</a:t>
            </a:r>
          </a:p>
          <a:p>
            <a:r>
              <a:rPr lang="en-US" altLang="zh-TW" sz="1200" dirty="0"/>
              <a:t>Connection: close</a:t>
            </a:r>
          </a:p>
          <a:p>
            <a:r>
              <a:rPr lang="en-US" altLang="zh-TW" sz="1200" dirty="0"/>
              <a:t>Content-Type: text/html; charset=iso-8859-1</a:t>
            </a:r>
          </a:p>
          <a:p>
            <a:r>
              <a:rPr lang="en-US" altLang="zh-TW" sz="1200" dirty="0"/>
              <a:t>   </a:t>
            </a:r>
          </a:p>
          <a:p>
            <a:r>
              <a:rPr lang="en-US" altLang="zh-TW" sz="1200" dirty="0"/>
              <a:t>&lt;!DOCTYPE HTML PUBLIC "-//IETF//DTD HTML 2.0//EN"&gt;</a:t>
            </a:r>
          </a:p>
          <a:p>
            <a:r>
              <a:rPr lang="en-US" altLang="zh-TW" sz="1200" dirty="0"/>
              <a:t>&lt;html&gt;&lt;head&gt;</a:t>
            </a:r>
          </a:p>
          <a:p>
            <a:r>
              <a:rPr lang="en-US" altLang="zh-TW" sz="1200" dirty="0"/>
              <a:t>&lt;title&gt;501 Method Not Implemented&lt;/title&gt;</a:t>
            </a:r>
          </a:p>
          <a:p>
            <a:r>
              <a:rPr lang="en-US" altLang="zh-TW" sz="1200" dirty="0"/>
              <a:t>&lt;/head&gt;&lt;body&gt;</a:t>
            </a:r>
          </a:p>
          <a:p>
            <a:r>
              <a:rPr lang="en-US" altLang="zh-TW" sz="1200" dirty="0"/>
              <a:t>&lt;h1&gt;Method Not Implemented&lt;/h1&gt;</a:t>
            </a:r>
          </a:p>
          <a:p>
            <a:r>
              <a:rPr lang="en-US" altLang="zh-TW" sz="1200" dirty="0"/>
              <a:t>&lt;p&gt;get to /index.html not supported.&lt;</a:t>
            </a:r>
            <a:r>
              <a:rPr lang="en-US" altLang="zh-TW" sz="1200" dirty="0" err="1"/>
              <a:t>br</a:t>
            </a:r>
            <a:r>
              <a:rPr lang="en-US" altLang="zh-TW" sz="1200" dirty="0"/>
              <a:t> /&gt;</a:t>
            </a:r>
          </a:p>
          <a:p>
            <a:r>
              <a:rPr lang="en-US" altLang="zh-TW" sz="1200" dirty="0"/>
              <a:t>&lt;/p&gt;</a:t>
            </a:r>
          </a:p>
          <a:p>
            <a:r>
              <a:rPr lang="en-US" altLang="zh-TW" sz="1200" dirty="0"/>
              <a:t>&lt;/body&gt;&lt;/html&gt;</a:t>
            </a:r>
            <a:endParaRPr lang="zh-TW" altLang="en-US" sz="1200" dirty="0"/>
          </a:p>
        </p:txBody>
      </p:sp>
      <p:sp>
        <p:nvSpPr>
          <p:cNvPr id="15" name="矩形 14"/>
          <p:cNvSpPr/>
          <p:nvPr/>
        </p:nvSpPr>
        <p:spPr>
          <a:xfrm>
            <a:off x="0" y="233865"/>
            <a:ext cx="12192000" cy="954107"/>
          </a:xfrm>
          <a:prstGeom prst="rect">
            <a:avLst/>
          </a:prstGeom>
          <a:solidFill>
            <a:schemeClr val="accent4">
              <a:lumMod val="50000"/>
            </a:schemeClr>
          </a:solidFill>
        </p:spPr>
        <p:txBody>
          <a:bodyPr wrap="square">
            <a:spAutoFit/>
          </a:bodyPr>
          <a:lstStyle/>
          <a:p>
            <a:r>
              <a:rPr lang="en-US" altLang="zh-TW" sz="3600" b="1" dirty="0" smtClean="0">
                <a:solidFill>
                  <a:schemeClr val="bg1"/>
                </a:solidFill>
                <a:effectLst>
                  <a:outerShdw blurRad="38100" dist="38100" dir="2700000" algn="tl">
                    <a:srgbClr val="000000">
                      <a:alpha val="43137"/>
                    </a:srgbClr>
                  </a:outerShdw>
                </a:effectLst>
              </a:rPr>
              <a:t>HTTP </a:t>
            </a:r>
            <a:r>
              <a:rPr lang="zh-TW" altLang="en-US" sz="3600" dirty="0">
                <a:solidFill>
                  <a:schemeClr val="bg1"/>
                </a:solidFill>
              </a:rPr>
              <a:t>協定</a:t>
            </a:r>
            <a:r>
              <a:rPr lang="zh-TW" altLang="en-US" sz="3600" b="1" dirty="0" smtClean="0">
                <a:solidFill>
                  <a:schemeClr val="bg1"/>
                </a:solidFill>
                <a:effectLst>
                  <a:outerShdw blurRad="38100" dist="38100" dir="2700000" algn="tl">
                    <a:srgbClr val="000000">
                      <a:alpha val="43137"/>
                    </a:srgbClr>
                  </a:outerShdw>
                </a:effectLst>
              </a:rPr>
              <a:t>運作</a:t>
            </a:r>
            <a:r>
              <a:rPr lang="zh-TW" altLang="en-US" sz="3600" b="1" dirty="0">
                <a:solidFill>
                  <a:schemeClr val="bg1"/>
                </a:solidFill>
                <a:effectLst>
                  <a:outerShdw blurRad="38100" dist="38100" dir="2700000" algn="tl">
                    <a:srgbClr val="000000">
                      <a:alpha val="43137"/>
                    </a:srgbClr>
                  </a:outerShdw>
                </a:effectLst>
              </a:rPr>
              <a:t>方式</a:t>
            </a:r>
            <a:r>
              <a:rPr lang="en-US" altLang="zh-TW" sz="3600" b="1" dirty="0" smtClean="0">
                <a:solidFill>
                  <a:schemeClr val="bg1"/>
                </a:solidFill>
                <a:effectLst>
                  <a:outerShdw blurRad="38100" dist="38100" dir="2700000" algn="tl">
                    <a:srgbClr val="000000">
                      <a:alpha val="43137"/>
                    </a:srgbClr>
                  </a:outerShdw>
                </a:effectLst>
              </a:rPr>
              <a:t>: </a:t>
            </a:r>
            <a:r>
              <a:rPr lang="zh-TW" altLang="en-US" sz="3600" dirty="0" smtClean="0">
                <a:solidFill>
                  <a:schemeClr val="bg1"/>
                </a:solidFill>
              </a:rPr>
              <a:t>範例 </a:t>
            </a:r>
            <a:r>
              <a:rPr lang="en-US" altLang="zh-TW" sz="3600" dirty="0" smtClean="0">
                <a:solidFill>
                  <a:schemeClr val="bg1"/>
                </a:solidFill>
              </a:rPr>
              <a:t>2</a:t>
            </a:r>
          </a:p>
          <a:p>
            <a:r>
              <a:rPr lang="en-US" altLang="zh-TW" sz="2000" dirty="0">
                <a:solidFill>
                  <a:schemeClr val="bg1"/>
                </a:solidFill>
              </a:rPr>
              <a:t>https://www.ntu.edu.sg/home/ehchua/programming/webprogramming/HTTP_Basics.html</a:t>
            </a:r>
            <a:endParaRPr lang="zh-TW" altLang="en-US" sz="2000" dirty="0">
              <a:solidFill>
                <a:schemeClr val="bg1"/>
              </a:solidFill>
            </a:endParaRPr>
          </a:p>
        </p:txBody>
      </p:sp>
      <p:pic>
        <p:nvPicPr>
          <p:cNvPr id="16" name="圖片 15"/>
          <p:cNvPicPr>
            <a:picLocks noChangeAspect="1"/>
          </p:cNvPicPr>
          <p:nvPr/>
        </p:nvPicPr>
        <p:blipFill>
          <a:blip r:embed="rId2"/>
          <a:stretch>
            <a:fillRect/>
          </a:stretch>
        </p:blipFill>
        <p:spPr>
          <a:xfrm>
            <a:off x="1529381" y="1652708"/>
            <a:ext cx="8807313" cy="3003972"/>
          </a:xfrm>
          <a:prstGeom prst="rect">
            <a:avLst/>
          </a:prstGeom>
        </p:spPr>
      </p:pic>
      <p:sp>
        <p:nvSpPr>
          <p:cNvPr id="19" name="矩形 18"/>
          <p:cNvSpPr/>
          <p:nvPr/>
        </p:nvSpPr>
        <p:spPr>
          <a:xfrm>
            <a:off x="1601809" y="1618858"/>
            <a:ext cx="4701766" cy="707886"/>
          </a:xfrm>
          <a:prstGeom prst="rect">
            <a:avLst/>
          </a:prstGeom>
          <a:solidFill>
            <a:schemeClr val="accent1">
              <a:lumMod val="20000"/>
              <a:lumOff val="80000"/>
            </a:schemeClr>
          </a:solidFill>
        </p:spPr>
        <p:txBody>
          <a:bodyPr wrap="square">
            <a:spAutoFit/>
          </a:bodyPr>
          <a:lstStyle/>
          <a:p>
            <a:r>
              <a:rPr lang="en-US" altLang="zh-TW" sz="2000" b="1" dirty="0">
                <a:solidFill>
                  <a:srgbClr val="FF0000"/>
                </a:solidFill>
                <a:effectLst>
                  <a:outerShdw blurRad="38100" dist="38100" dir="2700000" algn="tl">
                    <a:srgbClr val="000000">
                      <a:alpha val="43137"/>
                    </a:srgbClr>
                  </a:outerShdw>
                </a:effectLst>
              </a:rPr>
              <a:t>get</a:t>
            </a:r>
            <a:r>
              <a:rPr lang="en-US" altLang="zh-TW" sz="2000" dirty="0"/>
              <a:t> /test.html HTTP/1.0</a:t>
            </a:r>
          </a:p>
          <a:p>
            <a:r>
              <a:rPr lang="en-US" altLang="zh-TW" sz="2000" dirty="0"/>
              <a:t>(enter twice to create a blank line)</a:t>
            </a:r>
            <a:endParaRPr lang="zh-TW" altLang="en-US" sz="2000" dirty="0"/>
          </a:p>
        </p:txBody>
      </p:sp>
      <p:sp>
        <p:nvSpPr>
          <p:cNvPr id="25" name="矩形 24"/>
          <p:cNvSpPr/>
          <p:nvPr/>
        </p:nvSpPr>
        <p:spPr>
          <a:xfrm>
            <a:off x="2937009" y="1790078"/>
            <a:ext cx="184731" cy="584775"/>
          </a:xfrm>
          <a:prstGeom prst="rect">
            <a:avLst/>
          </a:prstGeom>
        </p:spPr>
        <p:txBody>
          <a:bodyPr wrap="none">
            <a:spAutoFit/>
          </a:bodyPr>
          <a:lstStyle/>
          <a:p>
            <a:endParaRPr lang="zh-TW" altLang="en-US" sz="3200" dirty="0"/>
          </a:p>
        </p:txBody>
      </p:sp>
      <p:sp>
        <p:nvSpPr>
          <p:cNvPr id="23" name="矩形 22"/>
          <p:cNvSpPr/>
          <p:nvPr/>
        </p:nvSpPr>
        <p:spPr>
          <a:xfrm>
            <a:off x="772681" y="3655305"/>
            <a:ext cx="3047566" cy="923330"/>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端會送出狀態碼是</a:t>
            </a:r>
            <a:r>
              <a:rPr lang="en-US" altLang="zh-TW" b="1" dirty="0">
                <a:effectLst>
                  <a:outerShdw blurRad="38100" dist="38100" dir="2700000" algn="tl">
                    <a:srgbClr val="000000">
                      <a:alpha val="43137"/>
                    </a:srgbClr>
                  </a:outerShdw>
                </a:effectLst>
              </a:rPr>
              <a:t>501 </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Method </a:t>
            </a:r>
            <a:r>
              <a:rPr lang="en-US" altLang="zh-TW" b="1" dirty="0">
                <a:effectLst>
                  <a:outerShdw blurRad="38100" dist="38100" dir="2700000" algn="tl">
                    <a:srgbClr val="000000">
                      <a:alpha val="43137"/>
                    </a:srgbClr>
                  </a:outerShdw>
                </a:effectLst>
              </a:rPr>
              <a:t>Not Implemented</a:t>
            </a:r>
          </a:p>
          <a:p>
            <a:r>
              <a:rPr lang="zh-TW" altLang="en-US" b="1" dirty="0" smtClean="0">
                <a:effectLst>
                  <a:outerShdw blurRad="38100" dist="38100" dir="2700000" algn="tl">
                    <a:srgbClr val="000000">
                      <a:alpha val="43137"/>
                    </a:srgbClr>
                  </a:outerShdw>
                </a:effectLst>
              </a:rPr>
              <a:t>的</a:t>
            </a:r>
            <a:r>
              <a:rPr lang="en-US" altLang="zh-TW" b="1" dirty="0" smtClean="0">
                <a:effectLst>
                  <a:outerShdw blurRad="38100" dist="38100" dir="2700000" algn="tl">
                    <a:srgbClr val="000000">
                      <a:alpha val="43137"/>
                    </a:srgbClr>
                  </a:outerShdw>
                </a:effectLst>
              </a:rPr>
              <a:t>HTTP </a:t>
            </a:r>
            <a:r>
              <a:rPr lang="en-US" altLang="zh-TW" b="1" dirty="0">
                <a:effectLst>
                  <a:outerShdw blurRad="38100" dist="38100" dir="2700000" algn="tl">
                    <a:srgbClr val="000000">
                      <a:alpha val="43137"/>
                    </a:srgbClr>
                  </a:outerShdw>
                </a:effectLst>
              </a:rPr>
              <a:t>Response</a:t>
            </a:r>
            <a:r>
              <a:rPr lang="zh-TW" altLang="en-US" b="1" dirty="0" smtClean="0">
                <a:effectLst>
                  <a:outerShdw blurRad="38100" dist="38100" dir="2700000" algn="tl">
                    <a:srgbClr val="000000">
                      <a:alpha val="43137"/>
                    </a:srgbClr>
                  </a:outerShdw>
                </a:effectLst>
              </a:rPr>
              <a:t>回應</a:t>
            </a:r>
            <a:endParaRPr lang="zh-TW" altLang="en-US" b="1" dirty="0">
              <a:effectLst>
                <a:outerShdw blurRad="38100" dist="38100" dir="2700000" algn="tl">
                  <a:srgbClr val="000000">
                    <a:alpha val="43137"/>
                  </a:srgbClr>
                </a:outerShdw>
              </a:effectLst>
            </a:endParaRPr>
          </a:p>
        </p:txBody>
      </p:sp>
      <p:sp>
        <p:nvSpPr>
          <p:cNvPr id="27" name="橢圓 26"/>
          <p:cNvSpPr/>
          <p:nvPr/>
        </p:nvSpPr>
        <p:spPr>
          <a:xfrm>
            <a:off x="1230957" y="4705918"/>
            <a:ext cx="1837853" cy="14395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smtClean="0"/>
              <a:t>Why??</a:t>
            </a:r>
            <a:endParaRPr lang="zh-TW" altLang="en-US" sz="4000" dirty="0"/>
          </a:p>
        </p:txBody>
      </p:sp>
      <p:sp>
        <p:nvSpPr>
          <p:cNvPr id="2" name="矩形 1"/>
          <p:cNvSpPr/>
          <p:nvPr/>
        </p:nvSpPr>
        <p:spPr>
          <a:xfrm>
            <a:off x="0" y="1667035"/>
            <a:ext cx="2243628" cy="1477328"/>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A:</a:t>
            </a:r>
            <a:r>
              <a:rPr lang="zh-TW" altLang="en-US" b="1" dirty="0" smtClean="0">
                <a:solidFill>
                  <a:srgbClr val="FF0000"/>
                </a:solidFill>
                <a:effectLst>
                  <a:outerShdw blurRad="38100" dist="38100" dir="2700000" algn="tl">
                    <a:srgbClr val="000000">
                      <a:alpha val="43137"/>
                    </a:srgbClr>
                  </a:outerShdw>
                </a:effectLst>
              </a:rPr>
              <a:t>大小寫不同</a:t>
            </a:r>
            <a:r>
              <a:rPr lang="en-US" altLang="zh-TW" b="1" dirty="0" smtClean="0">
                <a:solidFill>
                  <a:srgbClr val="FF0000"/>
                </a:solidFill>
                <a:effectLst>
                  <a:outerShdw blurRad="38100" dist="38100" dir="2700000" algn="tl">
                    <a:srgbClr val="000000">
                      <a:alpha val="43137"/>
                    </a:srgbClr>
                  </a:outerShdw>
                </a:effectLst>
              </a:rPr>
              <a:t>!</a:t>
            </a:r>
          </a:p>
          <a:p>
            <a:r>
              <a:rPr lang="en-US" altLang="zh-TW" b="1" dirty="0">
                <a:solidFill>
                  <a:srgbClr val="FF0000"/>
                </a:solidFill>
                <a:effectLst>
                  <a:outerShdw blurRad="38100" dist="38100" dir="2700000" algn="tl">
                    <a:srgbClr val="000000">
                      <a:alpha val="43137"/>
                    </a:srgbClr>
                  </a:outerShdw>
                </a:effectLst>
              </a:rPr>
              <a:t>g</a:t>
            </a:r>
            <a:r>
              <a:rPr lang="en-US" altLang="zh-TW" b="1" dirty="0" smtClean="0">
                <a:solidFill>
                  <a:srgbClr val="FF0000"/>
                </a:solidFill>
                <a:effectLst>
                  <a:outerShdw blurRad="38100" dist="38100" dir="2700000" algn="tl">
                    <a:srgbClr val="000000">
                      <a:alpha val="43137"/>
                    </a:srgbClr>
                  </a:outerShdw>
                </a:effectLst>
              </a:rPr>
              <a:t>et</a:t>
            </a:r>
            <a:r>
              <a:rPr lang="zh-TW" altLang="en-US" b="1" dirty="0" smtClean="0">
                <a:solidFill>
                  <a:srgbClr val="FF0000"/>
                </a:solidFill>
                <a:effectLst>
                  <a:outerShdw blurRad="38100" dist="38100" dir="2700000" algn="tl">
                    <a:srgbClr val="000000">
                      <a:alpha val="43137"/>
                    </a:srgbClr>
                  </a:outerShdw>
                </a:effectLst>
              </a:rPr>
              <a:t>和</a:t>
            </a:r>
            <a:r>
              <a:rPr lang="en-US" altLang="zh-TW" b="1" dirty="0" smtClean="0">
                <a:solidFill>
                  <a:srgbClr val="FF0000"/>
                </a:solidFill>
                <a:effectLst>
                  <a:outerShdw blurRad="38100" dist="38100" dir="2700000" algn="tl">
                    <a:srgbClr val="000000">
                      <a:alpha val="43137"/>
                    </a:srgbClr>
                  </a:outerShdw>
                </a:effectLst>
              </a:rPr>
              <a:t>GET</a:t>
            </a:r>
            <a:r>
              <a:rPr lang="zh-TW" altLang="en-US" b="1" dirty="0" smtClean="0">
                <a:solidFill>
                  <a:srgbClr val="FF0000"/>
                </a:solidFill>
                <a:effectLst>
                  <a:outerShdw blurRad="38100" dist="38100" dir="2700000" algn="tl">
                    <a:srgbClr val="000000">
                      <a:alpha val="43137"/>
                    </a:srgbClr>
                  </a:outerShdw>
                </a:effectLst>
              </a:rPr>
              <a:t>是</a:t>
            </a:r>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FF0000"/>
                </a:solidFill>
                <a:effectLst>
                  <a:outerShdw blurRad="38100" dist="38100" dir="2700000" algn="tl">
                    <a:srgbClr val="000000">
                      <a:alpha val="43137"/>
                    </a:srgbClr>
                  </a:outerShdw>
                </a:effectLst>
              </a:rPr>
              <a:t>不同方法</a:t>
            </a:r>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FF0000"/>
                </a:solidFill>
                <a:effectLst>
                  <a:outerShdw blurRad="38100" dist="38100" dir="2700000" algn="tl">
                    <a:srgbClr val="000000">
                      <a:alpha val="43137"/>
                    </a:srgbClr>
                  </a:outerShdw>
                </a:effectLst>
              </a:rPr>
              <a:t>你的</a:t>
            </a:r>
            <a:r>
              <a:rPr lang="en-US" altLang="zh-TW" b="1" dirty="0" smtClean="0">
                <a:solidFill>
                  <a:srgbClr val="FF0000"/>
                </a:solidFill>
                <a:effectLst>
                  <a:outerShdw blurRad="38100" dist="38100" dir="2700000" algn="tl">
                    <a:srgbClr val="000000">
                      <a:alpha val="43137"/>
                    </a:srgbClr>
                  </a:outerShdw>
                </a:effectLst>
              </a:rPr>
              <a:t>server</a:t>
            </a:r>
            <a:r>
              <a:rPr lang="zh-TW" altLang="en-US" b="1" dirty="0" smtClean="0">
                <a:solidFill>
                  <a:srgbClr val="FF0000"/>
                </a:solidFill>
                <a:effectLst>
                  <a:outerShdw blurRad="38100" dist="38100" dir="2700000" algn="tl">
                    <a:srgbClr val="000000">
                      <a:alpha val="43137"/>
                    </a:srgbClr>
                  </a:outerShdw>
                </a:effectLst>
              </a:rPr>
              <a:t>支援</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GET</a:t>
            </a:r>
            <a:r>
              <a:rPr lang="zh-TW" altLang="en-US" b="1" dirty="0" smtClean="0">
                <a:solidFill>
                  <a:srgbClr val="FF0000"/>
                </a:solidFill>
                <a:effectLst>
                  <a:outerShdw blurRad="38100" dist="38100" dir="2700000" algn="tl">
                    <a:srgbClr val="000000">
                      <a:alpha val="43137"/>
                    </a:srgbClr>
                  </a:outerShdw>
                </a:effectLst>
              </a:rPr>
              <a:t>但預設不會有</a:t>
            </a:r>
            <a:r>
              <a:rPr lang="en-US" altLang="zh-TW" b="1" dirty="0" smtClean="0">
                <a:solidFill>
                  <a:srgbClr val="FF0000"/>
                </a:solidFill>
                <a:effectLst>
                  <a:outerShdw blurRad="38100" dist="38100" dir="2700000" algn="tl">
                    <a:srgbClr val="000000">
                      <a:alpha val="43137"/>
                    </a:srgbClr>
                  </a:outerShdw>
                </a:effectLst>
              </a:rPr>
              <a:t>get</a:t>
            </a:r>
            <a:endParaRPr lang="zh-TW" altLang="en-US" dirty="0"/>
          </a:p>
        </p:txBody>
      </p:sp>
      <p:sp>
        <p:nvSpPr>
          <p:cNvPr id="3" name="弧形箭號 (左彎) 2"/>
          <p:cNvSpPr/>
          <p:nvPr/>
        </p:nvSpPr>
        <p:spPr>
          <a:xfrm rot="9212712">
            <a:off x="437803" y="3394825"/>
            <a:ext cx="431166" cy="206683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矩形 11"/>
          <p:cNvSpPr/>
          <p:nvPr/>
        </p:nvSpPr>
        <p:spPr>
          <a:xfrm>
            <a:off x="0" y="1217902"/>
            <a:ext cx="8397235" cy="400110"/>
          </a:xfrm>
          <a:prstGeom prst="rect">
            <a:avLst/>
          </a:prstGeom>
        </p:spPr>
        <p:txBody>
          <a:bodyPr wrap="none">
            <a:spAutoFit/>
          </a:bodyPr>
          <a:lstStyle/>
          <a:p>
            <a:r>
              <a:rPr lang="en-US" altLang="zh-TW" sz="2000" b="1" dirty="0" smtClean="0">
                <a:effectLst>
                  <a:outerShdw blurRad="38100" dist="38100" dir="2700000" algn="tl">
                    <a:srgbClr val="000000">
                      <a:alpha val="43137"/>
                    </a:srgbClr>
                  </a:outerShdw>
                </a:effectLst>
              </a:rPr>
              <a:t>Q::</a:t>
            </a:r>
            <a:r>
              <a:rPr lang="zh-TW" altLang="en-US" sz="2000" b="1" dirty="0" smtClean="0">
                <a:effectLst>
                  <a:outerShdw blurRad="38100" dist="38100" dir="2700000" algn="tl">
                    <a:srgbClr val="000000">
                      <a:alpha val="43137"/>
                    </a:srgbClr>
                  </a:outerShdw>
                </a:effectLst>
              </a:rPr>
              <a:t>客戶</a:t>
            </a:r>
            <a:r>
              <a:rPr lang="zh-TW" altLang="en-US" sz="2000" b="1" dirty="0">
                <a:effectLst>
                  <a:outerShdw blurRad="38100" dist="38100" dir="2700000" algn="tl">
                    <a:srgbClr val="000000">
                      <a:alpha val="43137"/>
                    </a:srgbClr>
                  </a:outerShdw>
                </a:effectLst>
              </a:rPr>
              <a:t>端程式</a:t>
            </a:r>
            <a:r>
              <a:rPr lang="en-US" altLang="zh-TW" sz="2000" b="1" dirty="0">
                <a:effectLst>
                  <a:outerShdw blurRad="38100" dist="38100" dir="2700000" algn="tl">
                    <a:srgbClr val="000000">
                      <a:alpha val="43137"/>
                    </a:srgbClr>
                  </a:outerShdw>
                </a:effectLst>
              </a:rPr>
              <a:t>(Client</a:t>
            </a:r>
            <a:r>
              <a:rPr lang="en-US" altLang="zh-TW" sz="2000" b="1" dirty="0" smtClean="0">
                <a:effectLst>
                  <a:outerShdw blurRad="38100" dist="38100" dir="2700000" algn="tl">
                    <a:srgbClr val="000000">
                      <a:alpha val="43137"/>
                    </a:srgbClr>
                  </a:outerShdw>
                </a:effectLst>
              </a:rPr>
              <a:t>)</a:t>
            </a:r>
            <a:r>
              <a:rPr lang="zh-TW" altLang="en-US" sz="2000" b="1" dirty="0" smtClean="0">
                <a:effectLst>
                  <a:outerShdw blurRad="38100" dist="38100" dir="2700000" algn="tl">
                    <a:srgbClr val="000000">
                      <a:alpha val="43137"/>
                    </a:srgbClr>
                  </a:outerShdw>
                </a:effectLst>
              </a:rPr>
              <a:t>送出下</a:t>
            </a:r>
            <a:r>
              <a:rPr lang="zh-TW" altLang="en-US" sz="2000" b="1" dirty="0">
                <a:effectLst>
                  <a:outerShdw blurRad="38100" dist="38100" dir="2700000" algn="tl">
                    <a:srgbClr val="000000">
                      <a:alpha val="43137"/>
                    </a:srgbClr>
                  </a:outerShdw>
                </a:effectLst>
              </a:rPr>
              <a:t>列</a:t>
            </a:r>
            <a:r>
              <a:rPr lang="en-US" altLang="zh-TW" sz="2000" b="1" dirty="0" smtClean="0">
                <a:effectLst>
                  <a:outerShdw blurRad="38100" dist="38100" dir="2700000" algn="tl">
                    <a:srgbClr val="000000">
                      <a:alpha val="43137"/>
                    </a:srgbClr>
                  </a:outerShdw>
                </a:effectLst>
              </a:rPr>
              <a:t>HTTP </a:t>
            </a:r>
            <a:r>
              <a:rPr lang="en-US" altLang="zh-TW" sz="2000" b="1" dirty="0">
                <a:effectLst>
                  <a:outerShdw blurRad="38100" dist="38100" dir="2700000" algn="tl">
                    <a:srgbClr val="000000">
                      <a:alpha val="43137"/>
                    </a:srgbClr>
                  </a:outerShdw>
                </a:effectLst>
              </a:rPr>
              <a:t>Request</a:t>
            </a:r>
            <a:r>
              <a:rPr lang="zh-TW" altLang="en-US" sz="2000" b="1" dirty="0" smtClean="0">
                <a:effectLst>
                  <a:outerShdw blurRad="38100" dist="38100" dir="2700000" algn="tl">
                    <a:srgbClr val="000000">
                      <a:alpha val="43137"/>
                    </a:srgbClr>
                  </a:outerShdw>
                </a:effectLst>
              </a:rPr>
              <a:t>請求</a:t>
            </a:r>
            <a:r>
              <a:rPr lang="en-US" altLang="zh-TW" sz="2000" b="1" dirty="0" smtClean="0">
                <a:effectLst>
                  <a:outerShdw blurRad="38100" dist="38100" dir="2700000" algn="tl">
                    <a:srgbClr val="000000">
                      <a:alpha val="43137"/>
                    </a:srgbClr>
                  </a:outerShdw>
                </a:effectLst>
              </a:rPr>
              <a:t>,</a:t>
            </a:r>
            <a:r>
              <a:rPr lang="en-US" altLang="zh-TW" sz="2000" b="1" dirty="0" smtClean="0">
                <a:effectLst>
                  <a:outerShdw blurRad="38100" dist="38100" dir="2700000" algn="tl">
                    <a:srgbClr val="000000">
                      <a:alpha val="43137"/>
                    </a:srgbClr>
                  </a:outerShdw>
                </a:effectLst>
                <a:sym typeface="Wingdings" panose="05000000000000000000" pitchFamily="2" charset="2"/>
              </a:rPr>
              <a:t>server </a:t>
            </a:r>
            <a:r>
              <a:rPr lang="zh-TW" altLang="en-US" sz="2000" b="1" dirty="0" smtClean="0">
                <a:effectLst>
                  <a:outerShdw blurRad="38100" dist="38100" dir="2700000" algn="tl">
                    <a:srgbClr val="000000">
                      <a:alpha val="43137"/>
                    </a:srgbClr>
                  </a:outerShdw>
                </a:effectLst>
                <a:sym typeface="Wingdings" panose="05000000000000000000" pitchFamily="2" charset="2"/>
              </a:rPr>
              <a:t>為什麼如此回應</a:t>
            </a:r>
            <a:r>
              <a:rPr lang="en-US" altLang="zh-TW" sz="2000" b="1" dirty="0" smtClean="0">
                <a:effectLst>
                  <a:outerShdw blurRad="38100" dist="38100" dir="2700000" algn="tl">
                    <a:srgbClr val="000000">
                      <a:alpha val="43137"/>
                    </a:srgbClr>
                  </a:outerShdw>
                </a:effectLst>
                <a:sym typeface="Wingdings" panose="05000000000000000000" pitchFamily="2" charset="2"/>
              </a:rPr>
              <a:t>??</a:t>
            </a:r>
            <a:endParaRPr lang="zh-TW" altLang="en-US" sz="2000" dirty="0"/>
          </a:p>
        </p:txBody>
      </p:sp>
    </p:spTree>
    <p:extLst>
      <p:ext uri="{BB962C8B-B14F-4D97-AF65-F5344CB8AC3E}">
        <p14:creationId xmlns:p14="http://schemas.microsoft.com/office/powerpoint/2010/main" val="127762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HTTP </a:t>
            </a:r>
            <a:r>
              <a:rPr lang="en-US" altLang="zh-TW" sz="6600" dirty="0">
                <a:solidFill>
                  <a:srgbClr val="FFFF00"/>
                </a:solidFill>
              </a:rPr>
              <a:t>Authentication</a:t>
            </a:r>
            <a:r>
              <a:rPr lang="zh-TW" altLang="en-US" sz="6600" dirty="0" smtClean="0"/>
              <a:t>認證</a:t>
            </a:r>
            <a:endParaRPr lang="en-US" altLang="zh-TW" sz="6600" dirty="0" smtClean="0"/>
          </a:p>
          <a:p>
            <a:pPr algn="ctr"/>
            <a:r>
              <a:rPr lang="zh-TW" altLang="en-US" sz="2800" dirty="0" smtClean="0">
                <a:solidFill>
                  <a:srgbClr val="FFFF00"/>
                </a:solidFill>
              </a:rPr>
              <a:t>此部分可以略過</a:t>
            </a:r>
            <a:endParaRPr lang="en-US" altLang="zh-TW" sz="2800" dirty="0" smtClean="0">
              <a:solidFill>
                <a:srgbClr val="FFFF00"/>
              </a:solidFill>
            </a:endParaRPr>
          </a:p>
          <a:p>
            <a:pPr algn="ctr"/>
            <a:r>
              <a:rPr lang="zh-TW" altLang="en-US" sz="2800" dirty="0" smtClean="0">
                <a:solidFill>
                  <a:srgbClr val="FFFF00"/>
                </a:solidFill>
              </a:rPr>
              <a:t>等</a:t>
            </a:r>
            <a:r>
              <a:rPr lang="zh-TW" altLang="en-US" sz="2800" dirty="0" smtClean="0">
                <a:solidFill>
                  <a:schemeClr val="bg1"/>
                </a:solidFill>
              </a:rPr>
              <a:t>十一月破密分析課程</a:t>
            </a:r>
            <a:r>
              <a:rPr lang="zh-TW" altLang="en-US" sz="2800" dirty="0" smtClean="0">
                <a:solidFill>
                  <a:srgbClr val="FFFF00"/>
                </a:solidFill>
              </a:rPr>
              <a:t>後再找時間</a:t>
            </a:r>
            <a:endParaRPr lang="en-US" altLang="zh-TW" sz="2800" dirty="0" smtClean="0">
              <a:solidFill>
                <a:srgbClr val="FFFF00"/>
              </a:solidFill>
            </a:endParaRPr>
          </a:p>
        </p:txBody>
      </p:sp>
    </p:spTree>
    <p:extLst>
      <p:ext uri="{BB962C8B-B14F-4D97-AF65-F5344CB8AC3E}">
        <p14:creationId xmlns:p14="http://schemas.microsoft.com/office/powerpoint/2010/main" val="334535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20271"/>
            <a:ext cx="12192000" cy="992894"/>
          </a:xfrm>
          <a:solidFill>
            <a:schemeClr val="accent4">
              <a:lumMod val="50000"/>
            </a:schemeClr>
          </a:solidFill>
        </p:spPr>
        <p:txBody>
          <a:bodyPr/>
          <a:lstStyle/>
          <a:p>
            <a:r>
              <a:rPr lang="en-US" altLang="zh-TW" dirty="0">
                <a:solidFill>
                  <a:schemeClr val="bg1"/>
                </a:solidFill>
              </a:rPr>
              <a:t>HTTP Authentication </a:t>
            </a:r>
            <a:r>
              <a:rPr lang="en-US" altLang="zh-TW" dirty="0" smtClean="0">
                <a:solidFill>
                  <a:schemeClr val="bg1"/>
                </a:solidFill>
              </a:rPr>
              <a:t>framework </a:t>
            </a:r>
            <a:r>
              <a:rPr lang="en-US" altLang="zh-TW" sz="2800" b="1" dirty="0" smtClean="0">
                <a:solidFill>
                  <a:schemeClr val="bg1"/>
                </a:solidFill>
                <a:effectLst>
                  <a:outerShdw blurRad="38100" dist="38100" dir="2700000" algn="tl">
                    <a:srgbClr val="000000">
                      <a:alpha val="43137"/>
                    </a:srgbClr>
                  </a:outerShdw>
                </a:effectLst>
              </a:rPr>
              <a:t>[RFC</a:t>
            </a:r>
            <a:r>
              <a:rPr lang="zh-TW" altLang="en-US" sz="2800" b="1" dirty="0" smtClean="0">
                <a:solidFill>
                  <a:schemeClr val="bg1"/>
                </a:solidFill>
                <a:effectLst>
                  <a:outerShdw blurRad="38100" dist="38100" dir="2700000" algn="tl">
                    <a:srgbClr val="000000">
                      <a:alpha val="43137"/>
                    </a:srgbClr>
                  </a:outerShdw>
                </a:effectLst>
              </a:rPr>
              <a:t> </a:t>
            </a:r>
            <a:r>
              <a:rPr lang="en-US" altLang="zh-TW" sz="2800" b="1" dirty="0" smtClean="0">
                <a:solidFill>
                  <a:schemeClr val="bg1"/>
                </a:solidFill>
                <a:effectLst>
                  <a:outerShdw blurRad="38100" dist="38100" dir="2700000" algn="tl">
                    <a:srgbClr val="000000">
                      <a:alpha val="43137"/>
                    </a:srgbClr>
                  </a:outerShdw>
                </a:effectLst>
              </a:rPr>
              <a:t>2617|RFC7253]</a:t>
            </a:r>
            <a:endParaRPr lang="zh-TW" altLang="en-US" sz="2800"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l="5109" t="6314" r="37414" b="22736"/>
          <a:stretch/>
        </p:blipFill>
        <p:spPr>
          <a:xfrm>
            <a:off x="280656" y="2888053"/>
            <a:ext cx="5375529" cy="35942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rotWithShape="1">
          <a:blip r:embed="rId3"/>
          <a:srcRect l="4603" t="7399" r="39109" b="31458"/>
          <a:stretch/>
        </p:blipFill>
        <p:spPr>
          <a:xfrm>
            <a:off x="5681115" y="2797517"/>
            <a:ext cx="6262446" cy="3684763"/>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280656" y="1589842"/>
            <a:ext cx="11463920" cy="830997"/>
          </a:xfrm>
          <a:prstGeom prst="rect">
            <a:avLst/>
          </a:prstGeom>
        </p:spPr>
        <p:txBody>
          <a:bodyPr wrap="square">
            <a:spAutoFit/>
          </a:bodyPr>
          <a:lstStyle/>
          <a:p>
            <a:r>
              <a:rPr lang="en-US" altLang="zh-TW" sz="2400" dirty="0"/>
              <a:t>Authentication is the process of identifying whether a client is eligible to access a resource. </a:t>
            </a:r>
            <a:endParaRPr lang="en-US" altLang="zh-TW" sz="2400" dirty="0" smtClean="0"/>
          </a:p>
          <a:p>
            <a:r>
              <a:rPr lang="en-US" altLang="zh-TW" sz="2400" dirty="0" smtClean="0"/>
              <a:t>RFC</a:t>
            </a:r>
            <a:r>
              <a:rPr lang="zh-TW" altLang="en-US" sz="2400" dirty="0" smtClean="0"/>
              <a:t>標準定義兩種認證機制</a:t>
            </a:r>
            <a:r>
              <a:rPr lang="en-US" altLang="zh-TW" sz="2400" dirty="0" smtClean="0"/>
              <a:t>:</a:t>
            </a:r>
            <a:r>
              <a:rPr lang="zh-TW" altLang="en-US" sz="2400" dirty="0" smtClean="0"/>
              <a:t> </a:t>
            </a:r>
            <a:r>
              <a:rPr lang="en-US" altLang="zh-TW" sz="2400" dirty="0" smtClean="0"/>
              <a:t>Basic Authentication</a:t>
            </a:r>
            <a:r>
              <a:rPr lang="zh-TW" altLang="en-US" sz="2400" dirty="0" smtClean="0"/>
              <a:t> </a:t>
            </a:r>
            <a:r>
              <a:rPr lang="en-US" altLang="zh-TW" sz="2400" dirty="0"/>
              <a:t>vs Digest Access Authentication</a:t>
            </a:r>
            <a:endParaRPr lang="zh-TW" altLang="en-US" sz="2400" dirty="0"/>
          </a:p>
        </p:txBody>
      </p:sp>
    </p:spTree>
    <p:extLst>
      <p:ext uri="{BB962C8B-B14F-4D97-AF65-F5344CB8AC3E}">
        <p14:creationId xmlns:p14="http://schemas.microsoft.com/office/powerpoint/2010/main" val="31250432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38789"/>
            <a:ext cx="12192000" cy="1155858"/>
          </a:xfrm>
          <a:solidFill>
            <a:schemeClr val="accent4">
              <a:lumMod val="50000"/>
            </a:schemeClr>
          </a:solidFill>
        </p:spPr>
        <p:txBody>
          <a:bodyPr>
            <a:normAutofit/>
          </a:bodyPr>
          <a:lstStyle/>
          <a:p>
            <a:r>
              <a:rPr lang="zh-TW" altLang="en-US" sz="3600" dirty="0" smtClean="0">
                <a:solidFill>
                  <a:schemeClr val="bg1"/>
                </a:solidFill>
              </a:rPr>
              <a:t>除了標準的</a:t>
            </a:r>
            <a:r>
              <a:rPr lang="en-US" altLang="zh-TW" sz="3600" dirty="0" smtClean="0">
                <a:solidFill>
                  <a:schemeClr val="bg1"/>
                </a:solidFill>
              </a:rPr>
              <a:t>HTTP</a:t>
            </a:r>
            <a:r>
              <a:rPr lang="en-US" altLang="zh-TW" sz="3600" dirty="0">
                <a:solidFill>
                  <a:schemeClr val="bg1"/>
                </a:solidFill>
              </a:rPr>
              <a:t> </a:t>
            </a:r>
            <a:r>
              <a:rPr lang="en-US" altLang="zh-TW" sz="3600" dirty="0" smtClean="0">
                <a:solidFill>
                  <a:schemeClr val="bg1"/>
                </a:solidFill>
              </a:rPr>
              <a:t>Authentication(</a:t>
            </a:r>
            <a:r>
              <a:rPr lang="zh-TW" altLang="en-US" sz="3600" dirty="0" smtClean="0">
                <a:solidFill>
                  <a:schemeClr val="bg1"/>
                </a:solidFill>
              </a:rPr>
              <a:t>黃底</a:t>
            </a:r>
            <a:r>
              <a:rPr lang="en-US" altLang="zh-TW" sz="3600" dirty="0" smtClean="0">
                <a:solidFill>
                  <a:schemeClr val="bg1"/>
                </a:solidFill>
              </a:rPr>
              <a:t>|</a:t>
            </a:r>
            <a:r>
              <a:rPr lang="zh-TW" altLang="en-US" sz="3600" dirty="0" smtClean="0">
                <a:solidFill>
                  <a:schemeClr val="bg1"/>
                </a:solidFill>
              </a:rPr>
              <a:t>本課程</a:t>
            </a:r>
            <a:r>
              <a:rPr lang="en-US" altLang="zh-TW" sz="3600" dirty="0" smtClean="0">
                <a:solidFill>
                  <a:schemeClr val="bg1"/>
                </a:solidFill>
              </a:rPr>
              <a:t>),</a:t>
            </a:r>
            <a:br>
              <a:rPr lang="en-US" altLang="zh-TW" sz="3600" dirty="0" smtClean="0">
                <a:solidFill>
                  <a:schemeClr val="bg1"/>
                </a:solidFill>
              </a:rPr>
            </a:br>
            <a:r>
              <a:rPr lang="en-US" altLang="zh-TW" sz="2000" dirty="0" smtClean="0">
                <a:solidFill>
                  <a:schemeClr val="bg1"/>
                </a:solidFill>
              </a:rPr>
              <a:t>WINDOWs</a:t>
            </a:r>
            <a:r>
              <a:rPr lang="zh-TW" altLang="en-US" sz="2000" dirty="0" smtClean="0">
                <a:solidFill>
                  <a:schemeClr val="bg1"/>
                </a:solidFill>
              </a:rPr>
              <a:t>還有自家的認證機制</a:t>
            </a:r>
            <a:r>
              <a:rPr lang="en-US" altLang="zh-TW" sz="2000" dirty="0" smtClean="0">
                <a:solidFill>
                  <a:schemeClr val="bg1"/>
                </a:solidFill>
              </a:rPr>
              <a:t>(</a:t>
            </a:r>
            <a:r>
              <a:rPr lang="zh-TW" altLang="en-US" sz="2000" dirty="0" smtClean="0">
                <a:solidFill>
                  <a:schemeClr val="bg1"/>
                </a:solidFill>
              </a:rPr>
              <a:t>淡綠底</a:t>
            </a:r>
            <a:r>
              <a:rPr lang="en-US" altLang="zh-TW" sz="2000" dirty="0">
                <a:solidFill>
                  <a:schemeClr val="bg1"/>
                </a:solidFill>
              </a:rPr>
              <a:t>) </a:t>
            </a:r>
            <a:r>
              <a:rPr lang="en-US" altLang="zh-TW" sz="2000" dirty="0" smtClean="0">
                <a:solidFill>
                  <a:schemeClr val="bg1"/>
                </a:solidFill>
              </a:rPr>
              <a:t/>
            </a:r>
            <a:br>
              <a:rPr lang="en-US" altLang="zh-TW" sz="2000" dirty="0" smtClean="0">
                <a:solidFill>
                  <a:schemeClr val="bg1"/>
                </a:solidFill>
              </a:rPr>
            </a:br>
            <a:r>
              <a:rPr lang="en-US" altLang="zh-TW" sz="2000" dirty="0" smtClean="0">
                <a:solidFill>
                  <a:schemeClr val="bg1"/>
                </a:solidFill>
              </a:rPr>
              <a:t>https</a:t>
            </a:r>
            <a:r>
              <a:rPr lang="en-US" altLang="zh-TW" sz="2000" dirty="0">
                <a:solidFill>
                  <a:schemeClr val="bg1"/>
                </a:solidFill>
              </a:rPr>
              <a:t>://docs.microsoft.com/en-us/dotnet/framework/wcf/feature-details/understanding-http-authentication</a:t>
            </a:r>
            <a:endParaRPr lang="zh-TW" altLang="en-US" sz="2000" dirty="0">
              <a:solidFill>
                <a:schemeClr val="bg1"/>
              </a:solidFill>
            </a:endParaRPr>
          </a:p>
        </p:txBody>
      </p:sp>
      <p:graphicFrame>
        <p:nvGraphicFramePr>
          <p:cNvPr id="4" name="內容版面配置區 3"/>
          <p:cNvGraphicFramePr>
            <a:graphicFrameLocks noGrp="1"/>
          </p:cNvGraphicFramePr>
          <p:nvPr>
            <p:ph idx="1"/>
            <p:extLst/>
          </p:nvPr>
        </p:nvGraphicFramePr>
        <p:xfrm>
          <a:off x="163716" y="1464351"/>
          <a:ext cx="11190084" cy="5193085"/>
        </p:xfrm>
        <a:graphic>
          <a:graphicData uri="http://schemas.openxmlformats.org/drawingml/2006/table">
            <a:tbl>
              <a:tblPr/>
              <a:tblGrid>
                <a:gridCol w="1461975"/>
                <a:gridCol w="9728109"/>
              </a:tblGrid>
              <a:tr h="70701">
                <a:tc>
                  <a:txBody>
                    <a:bodyPr/>
                    <a:lstStyle/>
                    <a:p>
                      <a:pPr algn="l" fontAlgn="b"/>
                      <a:r>
                        <a:rPr lang="en-US" sz="1600" b="0" dirty="0">
                          <a:solidFill>
                            <a:schemeClr val="bg1"/>
                          </a:solidFill>
                          <a:effectLst/>
                          <a:latin typeface="segoe-ui_semibold"/>
                        </a:rPr>
                        <a:t>Authentication Scheme</a:t>
                      </a:r>
                    </a:p>
                  </a:txBody>
                  <a:tcPr marL="21425" marR="21425" marT="16068" marB="160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002060"/>
                    </a:solidFill>
                  </a:tcPr>
                </a:tc>
                <a:tc>
                  <a:txBody>
                    <a:bodyPr/>
                    <a:lstStyle/>
                    <a:p>
                      <a:pPr algn="l" fontAlgn="b"/>
                      <a:r>
                        <a:rPr lang="en-US" sz="1600" b="0" dirty="0">
                          <a:solidFill>
                            <a:schemeClr val="bg1"/>
                          </a:solidFill>
                          <a:effectLst/>
                          <a:latin typeface="segoe-ui_semibold"/>
                        </a:rPr>
                        <a:t>Description</a:t>
                      </a:r>
                    </a:p>
                  </a:txBody>
                  <a:tcPr marL="21425" marR="21425" marT="16068" marB="160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002060"/>
                    </a:solidFill>
                  </a:tcPr>
                </a:tc>
              </a:tr>
              <a:tr h="263523">
                <a:tc>
                  <a:txBody>
                    <a:bodyPr/>
                    <a:lstStyle/>
                    <a:p>
                      <a:pPr fontAlgn="t"/>
                      <a:r>
                        <a:rPr lang="en-US" sz="1800" b="1" dirty="0">
                          <a:effectLst>
                            <a:outerShdw blurRad="38100" dist="38100" dir="2700000" algn="tl">
                              <a:srgbClr val="000000">
                                <a:alpha val="43137"/>
                              </a:srgbClr>
                            </a:outerShdw>
                          </a:effectLst>
                        </a:rPr>
                        <a:t>Anonymous</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zh-TW" altLang="en-US" sz="1400" b="1" dirty="0" smtClean="0">
                          <a:effectLst>
                            <a:outerShdw blurRad="38100" dist="38100" dir="2700000" algn="tl">
                              <a:srgbClr val="000000">
                                <a:alpha val="43137"/>
                              </a:srgbClr>
                            </a:outerShdw>
                          </a:effectLst>
                        </a:rPr>
                        <a:t>匿名</a:t>
                      </a:r>
                      <a:r>
                        <a:rPr lang="en-US" altLang="zh-TW" sz="1400" b="1" dirty="0" smtClean="0">
                          <a:effectLst>
                            <a:outerShdw blurRad="38100" dist="38100" dir="2700000" algn="tl">
                              <a:srgbClr val="000000">
                                <a:alpha val="43137"/>
                              </a:srgbClr>
                            </a:outerShdw>
                          </a:effectLst>
                          <a:sym typeface="Wingdings" panose="05000000000000000000" pitchFamily="2" charset="2"/>
                        </a:rPr>
                        <a:t></a:t>
                      </a:r>
                      <a:r>
                        <a:rPr lang="zh-TW" altLang="en-US" sz="1400" b="1" dirty="0" smtClean="0">
                          <a:effectLst>
                            <a:outerShdw blurRad="38100" dist="38100" dir="2700000" algn="tl">
                              <a:srgbClr val="000000">
                                <a:alpha val="43137"/>
                              </a:srgbClr>
                            </a:outerShdw>
                          </a:effectLst>
                          <a:sym typeface="Wingdings" panose="05000000000000000000" pitchFamily="2" charset="2"/>
                        </a:rPr>
                        <a:t>誰都可以存取</a:t>
                      </a:r>
                      <a:endParaRPr lang="en-US" sz="1400" b="1" dirty="0" smtClean="0">
                        <a:effectLst>
                          <a:outerShdw blurRad="38100" dist="38100" dir="2700000" algn="tl">
                            <a:srgbClr val="000000">
                              <a:alpha val="43137"/>
                            </a:srgbClr>
                          </a:outerShdw>
                        </a:effectLst>
                      </a:endParaRPr>
                    </a:p>
                    <a:p>
                      <a:pPr fontAlgn="t"/>
                      <a:r>
                        <a:rPr lang="en-US" sz="1200" b="1" dirty="0" smtClean="0">
                          <a:effectLst>
                            <a:outerShdw blurRad="38100" dist="38100" dir="2700000" algn="tl">
                              <a:srgbClr val="000000">
                                <a:alpha val="43137"/>
                              </a:srgbClr>
                            </a:outerShdw>
                          </a:effectLst>
                        </a:rPr>
                        <a:t>An </a:t>
                      </a:r>
                      <a:r>
                        <a:rPr lang="en-US" sz="1200" b="1" dirty="0">
                          <a:effectLst>
                            <a:outerShdw blurRad="38100" dist="38100" dir="2700000" algn="tl">
                              <a:srgbClr val="000000">
                                <a:alpha val="43137"/>
                              </a:srgbClr>
                            </a:outerShdw>
                          </a:effectLst>
                        </a:rPr>
                        <a:t>anonymous request does not contain any authentication information. This is equivalent to granting everyone access to the resource.</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r>
              <a:tr h="572037">
                <a:tc>
                  <a:txBody>
                    <a:bodyPr/>
                    <a:lstStyle/>
                    <a:p>
                      <a:pPr fontAlgn="t"/>
                      <a:r>
                        <a:rPr lang="en-US" sz="1800" b="1" dirty="0">
                          <a:effectLst>
                            <a:outerShdw blurRad="38100" dist="38100" dir="2700000" algn="tl">
                              <a:srgbClr val="000000">
                                <a:alpha val="43137"/>
                              </a:srgbClr>
                            </a:outerShdw>
                          </a:effectLst>
                        </a:rPr>
                        <a:t>Basic</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00"/>
                    </a:solidFill>
                  </a:tcPr>
                </a:tc>
                <a:tc>
                  <a:txBody>
                    <a:bodyPr/>
                    <a:lstStyle/>
                    <a:p>
                      <a:pPr fontAlgn="t"/>
                      <a:r>
                        <a:rPr lang="en-US" sz="1200" b="1" dirty="0">
                          <a:effectLst>
                            <a:outerShdw blurRad="38100" dist="38100" dir="2700000" algn="tl">
                              <a:srgbClr val="000000">
                                <a:alpha val="43137"/>
                              </a:srgbClr>
                            </a:outerShdw>
                          </a:effectLst>
                        </a:rPr>
                        <a:t>Basic authentication sends a Base64-encoded string that contains a user name and password for the client. Base64 is not a form of encryption and should be considered the same as sending the user name and password in clear text. If a resource needs to be protected, strongly consider using an authentication scheme other than basic authentication.</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00"/>
                    </a:solidFill>
                  </a:tcPr>
                </a:tc>
              </a:tr>
              <a:tr h="1459016">
                <a:tc>
                  <a:txBody>
                    <a:bodyPr/>
                    <a:lstStyle/>
                    <a:p>
                      <a:pPr fontAlgn="t"/>
                      <a:r>
                        <a:rPr lang="en-US" sz="1800" b="1" dirty="0">
                          <a:effectLst>
                            <a:outerShdw blurRad="38100" dist="38100" dir="2700000" algn="tl">
                              <a:srgbClr val="000000">
                                <a:alpha val="43137"/>
                              </a:srgbClr>
                            </a:outerShdw>
                          </a:effectLst>
                        </a:rPr>
                        <a:t>Digest</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00"/>
                    </a:solidFill>
                  </a:tcPr>
                </a:tc>
                <a:tc>
                  <a:txBody>
                    <a:bodyPr/>
                    <a:lstStyle/>
                    <a:p>
                      <a:pPr fontAlgn="t"/>
                      <a:r>
                        <a:rPr lang="en-US" sz="1200" b="1" dirty="0">
                          <a:effectLst>
                            <a:outerShdw blurRad="38100" dist="38100" dir="2700000" algn="tl">
                              <a:srgbClr val="000000">
                                <a:alpha val="43137"/>
                              </a:srgbClr>
                            </a:outerShdw>
                          </a:effectLst>
                        </a:rPr>
                        <a:t>Digest authentication is a challenge-response scheme that is intended to replace Basic authentication. The server sends a string of random data called a </a:t>
                      </a:r>
                      <a:r>
                        <a:rPr lang="en-US" sz="1200" b="1" i="1" dirty="0">
                          <a:effectLst>
                            <a:outerShdw blurRad="38100" dist="38100" dir="2700000" algn="tl">
                              <a:srgbClr val="000000">
                                <a:alpha val="43137"/>
                              </a:srgbClr>
                            </a:outerShdw>
                          </a:effectLst>
                        </a:rPr>
                        <a:t>nonce</a:t>
                      </a:r>
                      <a:r>
                        <a:rPr lang="en-US" sz="1200" b="1" dirty="0">
                          <a:effectLst>
                            <a:outerShdw blurRad="38100" dist="38100" dir="2700000" algn="tl">
                              <a:srgbClr val="000000">
                                <a:alpha val="43137"/>
                              </a:srgbClr>
                            </a:outerShdw>
                          </a:effectLst>
                        </a:rPr>
                        <a:t> to the client as a challenge. The client responds with a hash that includes the user name, password, and nonce, among additional information. The complexity this exchange introduces and the data hashing make it more difficult to steal and reuse the user's credentials with this authentication scheme.</a:t>
                      </a:r>
                      <a:br>
                        <a:rPr lang="en-US" sz="1200" b="1" dirty="0">
                          <a:effectLst>
                            <a:outerShdw blurRad="38100" dist="38100" dir="2700000" algn="tl">
                              <a:srgbClr val="000000">
                                <a:alpha val="43137"/>
                              </a:srgbClr>
                            </a:outerShdw>
                          </a:effectLst>
                        </a:rPr>
                      </a:br>
                      <a:r>
                        <a:rPr lang="en-US" sz="1200" b="1" dirty="0">
                          <a:effectLst>
                            <a:outerShdw blurRad="38100" dist="38100" dir="2700000" algn="tl">
                              <a:srgbClr val="000000">
                                <a:alpha val="43137"/>
                              </a:srgbClr>
                            </a:outerShdw>
                          </a:effectLst>
                        </a:rPr>
                        <a:t/>
                      </a:r>
                      <a:br>
                        <a:rPr lang="en-US" sz="1200" b="1" dirty="0">
                          <a:effectLst>
                            <a:outerShdw blurRad="38100" dist="38100" dir="2700000" algn="tl">
                              <a:srgbClr val="000000">
                                <a:alpha val="43137"/>
                              </a:srgbClr>
                            </a:outerShdw>
                          </a:effectLst>
                        </a:rPr>
                      </a:br>
                      <a:r>
                        <a:rPr lang="en-US" sz="1200" b="1" dirty="0">
                          <a:effectLst>
                            <a:outerShdw blurRad="38100" dist="38100" dir="2700000" algn="tl">
                              <a:srgbClr val="000000">
                                <a:alpha val="43137"/>
                              </a:srgbClr>
                            </a:outerShdw>
                          </a:effectLst>
                        </a:rPr>
                        <a:t>Digest authentication requires the use of Windows domain accounts. The digest </a:t>
                      </a:r>
                      <a:r>
                        <a:rPr lang="en-US" sz="1200" b="1" i="1" dirty="0">
                          <a:effectLst>
                            <a:outerShdw blurRad="38100" dist="38100" dir="2700000" algn="tl">
                              <a:srgbClr val="000000">
                                <a:alpha val="43137"/>
                              </a:srgbClr>
                            </a:outerShdw>
                          </a:effectLst>
                        </a:rPr>
                        <a:t>realm</a:t>
                      </a:r>
                      <a:r>
                        <a:rPr lang="en-US" sz="1200" b="1" dirty="0">
                          <a:effectLst>
                            <a:outerShdw blurRad="38100" dist="38100" dir="2700000" algn="tl">
                              <a:srgbClr val="000000">
                                <a:alpha val="43137"/>
                              </a:srgbClr>
                            </a:outerShdw>
                          </a:effectLst>
                        </a:rPr>
                        <a:t> is the Windows domain name. Therefore, you cannot use a server running on an operating system that does not support Windows domains, such as Windows XP Home Edition, with Digest authentication. Conversely, when the client runs on an operating system that does not support Windows domains, a domain account must be explicitly specified during the authentication.</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00"/>
                    </a:solidFill>
                  </a:tcPr>
                </a:tc>
              </a:tr>
              <a:tr h="687730">
                <a:tc>
                  <a:txBody>
                    <a:bodyPr/>
                    <a:lstStyle/>
                    <a:p>
                      <a:pPr fontAlgn="t"/>
                      <a:r>
                        <a:rPr lang="en-US" sz="1800" b="1" dirty="0">
                          <a:effectLst>
                            <a:outerShdw blurRad="38100" dist="38100" dir="2700000" algn="tl">
                              <a:srgbClr val="000000">
                                <a:alpha val="43137"/>
                              </a:srgbClr>
                            </a:outerShdw>
                          </a:effectLst>
                        </a:rPr>
                        <a:t>NTLM</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accent6">
                        <a:lumMod val="20000"/>
                        <a:lumOff val="80000"/>
                      </a:schemeClr>
                    </a:solidFill>
                  </a:tcPr>
                </a:tc>
                <a:tc>
                  <a:txBody>
                    <a:bodyPr/>
                    <a:lstStyle/>
                    <a:p>
                      <a:pPr fontAlgn="t"/>
                      <a:r>
                        <a:rPr lang="en-US" sz="1200" b="1">
                          <a:effectLst>
                            <a:outerShdw blurRad="38100" dist="38100" dir="2700000" algn="tl">
                              <a:srgbClr val="000000">
                                <a:alpha val="43137"/>
                              </a:srgbClr>
                            </a:outerShdw>
                          </a:effectLst>
                        </a:rPr>
                        <a:t>NT LAN Manager (NTLM) authentication is a challenge-response scheme that is a securer variation of Digest authentication. NTLM uses Windows credentials to transform the challenge data instead of the unencoded user name and password. NTLM authentication requires multiple exchanges between the client and server. The server and any intervening proxies must support persistent connections to successfully complete the authentication.</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accent6">
                        <a:lumMod val="20000"/>
                        <a:lumOff val="80000"/>
                      </a:schemeClr>
                    </a:solidFill>
                  </a:tcPr>
                </a:tc>
              </a:tr>
              <a:tr h="687730">
                <a:tc>
                  <a:txBody>
                    <a:bodyPr/>
                    <a:lstStyle/>
                    <a:p>
                      <a:pPr fontAlgn="t"/>
                      <a:r>
                        <a:rPr lang="en-US" sz="1800" b="1">
                          <a:effectLst>
                            <a:outerShdw blurRad="38100" dist="38100" dir="2700000" algn="tl">
                              <a:srgbClr val="000000">
                                <a:alpha val="43137"/>
                              </a:srgbClr>
                            </a:outerShdw>
                          </a:effectLst>
                        </a:rPr>
                        <a:t>Negotiate</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accent6">
                        <a:lumMod val="20000"/>
                        <a:lumOff val="80000"/>
                      </a:schemeClr>
                    </a:solidFill>
                  </a:tcPr>
                </a:tc>
                <a:tc>
                  <a:txBody>
                    <a:bodyPr/>
                    <a:lstStyle/>
                    <a:p>
                      <a:pPr fontAlgn="t"/>
                      <a:r>
                        <a:rPr lang="en-US" sz="1200" b="1" dirty="0">
                          <a:effectLst>
                            <a:outerShdw blurRad="38100" dist="38100" dir="2700000" algn="tl">
                              <a:srgbClr val="000000">
                                <a:alpha val="43137"/>
                              </a:srgbClr>
                            </a:outerShdw>
                          </a:effectLst>
                        </a:rPr>
                        <a:t>Negotiate authentication automatically selects between the Kerberos protocol and NTLM authentication, depending on availability. The Kerberos protocol is used if it is available; otherwise, NTLM is tried. Kerberos authentication significantly improves upon NTLM. Kerberos authentication is both faster than NTLM and allows the use of mutual authentication and delegation of credentials to remote machines.</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accent6">
                        <a:lumMod val="20000"/>
                        <a:lumOff val="80000"/>
                      </a:schemeClr>
                    </a:solidFill>
                  </a:tcPr>
                </a:tc>
              </a:tr>
              <a:tr h="610601">
                <a:tc>
                  <a:txBody>
                    <a:bodyPr/>
                    <a:lstStyle/>
                    <a:p>
                      <a:pPr fontAlgn="t"/>
                      <a:r>
                        <a:rPr lang="en-US" sz="1800" b="1" dirty="0">
                          <a:effectLst>
                            <a:outerShdw blurRad="38100" dist="38100" dir="2700000" algn="tl">
                              <a:srgbClr val="000000">
                                <a:alpha val="43137"/>
                              </a:srgbClr>
                            </a:outerShdw>
                          </a:effectLst>
                        </a:rPr>
                        <a:t>Windows Live ID</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accent6">
                        <a:lumMod val="20000"/>
                        <a:lumOff val="80000"/>
                      </a:schemeClr>
                    </a:solidFill>
                  </a:tcPr>
                </a:tc>
                <a:tc>
                  <a:txBody>
                    <a:bodyPr/>
                    <a:lstStyle/>
                    <a:p>
                      <a:pPr fontAlgn="t"/>
                      <a:r>
                        <a:rPr lang="en-US" sz="1200" b="1" dirty="0">
                          <a:effectLst>
                            <a:outerShdw blurRad="38100" dist="38100" dir="2700000" algn="tl">
                              <a:srgbClr val="000000">
                                <a:alpha val="43137"/>
                              </a:srgbClr>
                            </a:outerShdw>
                          </a:effectLst>
                        </a:rPr>
                        <a:t>The underlying Windows HTTP service includes authentication using federated protocols. However, the standard HTTP transports in WCF do not support the use of federated authentication schemes, such as Microsoft Windows Live ID. Support for this feature is currently available through the use of message security. For more information, see </a:t>
                      </a:r>
                      <a:r>
                        <a:rPr lang="en-US" sz="1200" b="1" u="none" strike="noStrike" dirty="0">
                          <a:solidFill>
                            <a:srgbClr val="0078D7"/>
                          </a:solidFill>
                          <a:effectLst>
                            <a:outerShdw blurRad="38100" dist="38100" dir="2700000" algn="tl">
                              <a:srgbClr val="000000">
                                <a:alpha val="43137"/>
                              </a:srgbClr>
                            </a:outerShdw>
                          </a:effectLst>
                          <a:hlinkClick r:id="rId2"/>
                        </a:rPr>
                        <a:t>Federation and Issued Tokens</a:t>
                      </a:r>
                      <a:r>
                        <a:rPr lang="en-US" sz="1200" b="1" dirty="0">
                          <a:effectLst>
                            <a:outerShdw blurRad="38100" dist="38100" dir="2700000" algn="tl">
                              <a:srgbClr val="000000">
                                <a:alpha val="43137"/>
                              </a:srgbClr>
                            </a:outerShdw>
                          </a:effectLst>
                        </a:rPr>
                        <a:t>.</a:t>
                      </a:r>
                    </a:p>
                  </a:txBody>
                  <a:tcPr marL="21425" marR="21425" marT="16068" marB="160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accent6">
                        <a:lumMod val="20000"/>
                        <a:lumOff val="80000"/>
                      </a:schemeClr>
                    </a:solidFill>
                  </a:tcPr>
                </a:tc>
              </a:tr>
            </a:tbl>
          </a:graphicData>
        </a:graphic>
      </p:graphicFrame>
    </p:spTree>
    <p:extLst>
      <p:ext uri="{BB962C8B-B14F-4D97-AF65-F5344CB8AC3E}">
        <p14:creationId xmlns:p14="http://schemas.microsoft.com/office/powerpoint/2010/main" val="3061167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p:cNvPicPr>
            <a:picLocks noChangeAspect="1"/>
          </p:cNvPicPr>
          <p:nvPr/>
        </p:nvPicPr>
        <p:blipFill>
          <a:blip r:embed="rId2"/>
          <a:stretch>
            <a:fillRect/>
          </a:stretch>
        </p:blipFill>
        <p:spPr>
          <a:xfrm>
            <a:off x="3303833" y="3917150"/>
            <a:ext cx="6764745" cy="2724528"/>
          </a:xfrm>
          <a:prstGeom prst="rect">
            <a:avLst/>
          </a:prstGeom>
        </p:spPr>
      </p:pic>
      <p:sp>
        <p:nvSpPr>
          <p:cNvPr id="6" name="標題 1"/>
          <p:cNvSpPr txBox="1">
            <a:spLocks/>
          </p:cNvSpPr>
          <p:nvPr/>
        </p:nvSpPr>
        <p:spPr>
          <a:xfrm>
            <a:off x="0" y="365125"/>
            <a:ext cx="12192000" cy="1029785"/>
          </a:xfrm>
          <a:prstGeom prst="rect">
            <a:avLst/>
          </a:prstGeom>
          <a:solidFill>
            <a:schemeClr val="accent4">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rgbClr val="FFFF00"/>
                </a:solidFill>
                <a:effectLst>
                  <a:outerShdw blurRad="38100" dist="38100" dir="2700000" algn="tl">
                    <a:srgbClr val="000000">
                      <a:alpha val="43137"/>
                    </a:srgbClr>
                  </a:outerShdw>
                </a:effectLst>
              </a:rPr>
              <a:t>Basic</a:t>
            </a:r>
            <a:r>
              <a:rPr lang="en-US" altLang="zh-TW" b="1" dirty="0" smtClean="0">
                <a:solidFill>
                  <a:schemeClr val="bg1"/>
                </a:solidFill>
                <a:effectLst>
                  <a:outerShdw blurRad="38100" dist="38100" dir="2700000" algn="tl">
                    <a:srgbClr val="000000">
                      <a:alpha val="43137"/>
                    </a:srgbClr>
                  </a:outerShdw>
                </a:effectLst>
              </a:rPr>
              <a:t> access authentication</a:t>
            </a:r>
            <a:br>
              <a:rPr lang="en-US" altLang="zh-TW" b="1" dirty="0" smtClean="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https://zh.wikipedia.org/wiki/HTTP</a:t>
            </a:r>
            <a:r>
              <a:rPr lang="zh-TW" altLang="en-US" sz="2700" b="1" dirty="0">
                <a:solidFill>
                  <a:schemeClr val="bg1"/>
                </a:solidFill>
                <a:effectLst>
                  <a:outerShdw blurRad="38100" dist="38100" dir="2700000" algn="tl">
                    <a:srgbClr val="000000">
                      <a:alpha val="43137"/>
                    </a:srgbClr>
                  </a:outerShdw>
                </a:effectLst>
              </a:rPr>
              <a:t>基本</a:t>
            </a:r>
            <a:r>
              <a:rPr lang="zh-TW" altLang="en-US" sz="2700" b="1" dirty="0" smtClean="0">
                <a:solidFill>
                  <a:schemeClr val="bg1"/>
                </a:solidFill>
                <a:effectLst>
                  <a:outerShdw blurRad="38100" dist="38100" dir="2700000" algn="tl">
                    <a:srgbClr val="000000">
                      <a:alpha val="43137"/>
                    </a:srgbClr>
                  </a:outerShdw>
                </a:effectLst>
              </a:rPr>
              <a:t>認證     中文版寫得比較好</a:t>
            </a:r>
            <a:endParaRPr lang="zh-TW" altLang="en-US" sz="2700" b="1" dirty="0">
              <a:solidFill>
                <a:schemeClr val="bg1"/>
              </a:solidFill>
              <a:effectLst>
                <a:outerShdw blurRad="38100" dist="38100" dir="2700000" algn="tl">
                  <a:srgbClr val="000000">
                    <a:alpha val="43137"/>
                  </a:srgbClr>
                </a:outerShdw>
              </a:effectLst>
            </a:endParaRPr>
          </a:p>
        </p:txBody>
      </p:sp>
      <p:cxnSp>
        <p:nvCxnSpPr>
          <p:cNvPr id="8" name="直線單箭頭接點 7"/>
          <p:cNvCxnSpPr/>
          <p:nvPr/>
        </p:nvCxnSpPr>
        <p:spPr>
          <a:xfrm flipV="1">
            <a:off x="3557805" y="2283537"/>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stretch>
            <a:fillRect/>
          </a:stretch>
        </p:blipFill>
        <p:spPr>
          <a:xfrm>
            <a:off x="1140478" y="1856579"/>
            <a:ext cx="1708874" cy="1068492"/>
          </a:xfrm>
          <a:prstGeom prst="rect">
            <a:avLst/>
          </a:prstGeom>
        </p:spPr>
      </p:pic>
      <p:cxnSp>
        <p:nvCxnSpPr>
          <p:cNvPr id="10" name="直線單箭頭接點 9"/>
          <p:cNvCxnSpPr/>
          <p:nvPr/>
        </p:nvCxnSpPr>
        <p:spPr>
          <a:xfrm flipV="1">
            <a:off x="3557805" y="2283537"/>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web server”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771" y="1666071"/>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9819103" y="1335610"/>
            <a:ext cx="1338828" cy="923330"/>
          </a:xfrm>
          <a:prstGeom prst="rect">
            <a:avLst/>
          </a:prstGeom>
        </p:spPr>
        <p:txBody>
          <a:bodyPr wrap="none">
            <a:spAutoFit/>
          </a:bodyPr>
          <a:lstStyle/>
          <a:p>
            <a:r>
              <a:rPr lang="zh-TW" altLang="en-US" dirty="0" smtClean="0"/>
              <a:t>要有</a:t>
            </a:r>
            <a:r>
              <a:rPr lang="zh-TW" altLang="en-US" b="1" dirty="0" smtClean="0">
                <a:solidFill>
                  <a:srgbClr val="FF0000"/>
                </a:solidFill>
                <a:effectLst>
                  <a:outerShdw blurRad="38100" dist="38100" dir="2700000" algn="tl">
                    <a:srgbClr val="000000">
                      <a:alpha val="43137"/>
                    </a:srgbClr>
                  </a:outerShdw>
                </a:effectLst>
              </a:rPr>
              <a:t>認證</a:t>
            </a:r>
            <a:r>
              <a:rPr lang="zh-TW" altLang="en-US" dirty="0" smtClean="0"/>
              <a:t>的</a:t>
            </a:r>
            <a:endParaRPr lang="en-US" altLang="zh-TW" dirty="0" smtClean="0"/>
          </a:p>
          <a:p>
            <a:r>
              <a:rPr lang="zh-TW" altLang="en-US" dirty="0" smtClean="0"/>
              <a:t>網站</a:t>
            </a:r>
            <a:r>
              <a:rPr lang="zh-TW" altLang="en-US" dirty="0"/>
              <a:t>伺服器</a:t>
            </a:r>
            <a:endParaRPr lang="en-US" altLang="zh-TW" dirty="0"/>
          </a:p>
          <a:p>
            <a:r>
              <a:rPr lang="en-US" altLang="zh-TW" dirty="0"/>
              <a:t>Web Server</a:t>
            </a:r>
            <a:endParaRPr lang="zh-TW" altLang="en-US" dirty="0"/>
          </a:p>
        </p:txBody>
      </p:sp>
      <p:sp>
        <p:nvSpPr>
          <p:cNvPr id="13" name="矩形 12"/>
          <p:cNvSpPr/>
          <p:nvPr/>
        </p:nvSpPr>
        <p:spPr>
          <a:xfrm>
            <a:off x="524950" y="1289444"/>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cxnSp>
        <p:nvCxnSpPr>
          <p:cNvPr id="14" name="直線單箭頭接點 13"/>
          <p:cNvCxnSpPr/>
          <p:nvPr/>
        </p:nvCxnSpPr>
        <p:spPr>
          <a:xfrm flipH="1">
            <a:off x="3927267" y="3673765"/>
            <a:ext cx="4202517" cy="79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5" name="Picture 4" descr="“Database”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5745" y="2435832"/>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8330330" y="3126021"/>
            <a:ext cx="1542730" cy="584775"/>
          </a:xfrm>
          <a:prstGeom prst="rect">
            <a:avLst/>
          </a:prstGeom>
        </p:spPr>
        <p:txBody>
          <a:bodyPr wrap="none">
            <a:spAutoFit/>
          </a:bodyPr>
          <a:lstStyle/>
          <a:p>
            <a:r>
              <a:rPr lang="zh-TW" altLang="en-US" sz="1600" dirty="0"/>
              <a:t>資料庫伺服器</a:t>
            </a:r>
            <a:endParaRPr lang="en-US" altLang="zh-TW" sz="1600" dirty="0"/>
          </a:p>
          <a:p>
            <a:r>
              <a:rPr lang="en-US" altLang="zh-TW" sz="1600" dirty="0"/>
              <a:t>Database Server</a:t>
            </a:r>
            <a:endParaRPr lang="zh-TW" altLang="en-US" sz="1600" dirty="0"/>
          </a:p>
        </p:txBody>
      </p:sp>
      <p:sp>
        <p:nvSpPr>
          <p:cNvPr id="17" name="矩形 16"/>
          <p:cNvSpPr/>
          <p:nvPr/>
        </p:nvSpPr>
        <p:spPr>
          <a:xfrm>
            <a:off x="3605478" y="1871893"/>
            <a:ext cx="3865161" cy="369332"/>
          </a:xfrm>
          <a:prstGeom prst="rect">
            <a:avLst/>
          </a:prstGeom>
        </p:spPr>
        <p:txBody>
          <a:bodyPr wrap="none">
            <a:spAutoFit/>
          </a:bodyPr>
          <a:lstStyle/>
          <a:p>
            <a:r>
              <a:rPr lang="en-US" altLang="zh-TW" b="1" dirty="0">
                <a:solidFill>
                  <a:srgbClr val="222222"/>
                </a:solidFill>
                <a:latin typeface="Arial" panose="020B0604020202020204" pitchFamily="34" charset="0"/>
              </a:rPr>
              <a:t>Client request (no authentication</a:t>
            </a:r>
            <a:r>
              <a:rPr lang="en-US" altLang="zh-TW" b="1" dirty="0" smtClean="0">
                <a:solidFill>
                  <a:srgbClr val="222222"/>
                </a:solidFill>
                <a:latin typeface="Arial" panose="020B0604020202020204" pitchFamily="34" charset="0"/>
              </a:rPr>
              <a:t>)</a:t>
            </a:r>
            <a:endParaRPr lang="zh-TW" altLang="en-US" dirty="0"/>
          </a:p>
        </p:txBody>
      </p:sp>
      <p:sp>
        <p:nvSpPr>
          <p:cNvPr id="18" name="矩形 17"/>
          <p:cNvSpPr/>
          <p:nvPr/>
        </p:nvSpPr>
        <p:spPr>
          <a:xfrm>
            <a:off x="3587174" y="1385219"/>
            <a:ext cx="587020" cy="584775"/>
          </a:xfrm>
          <a:prstGeom prst="rect">
            <a:avLst/>
          </a:prstGeom>
        </p:spPr>
        <p:txBody>
          <a:bodyPr wrap="none">
            <a:spAutoFit/>
          </a:bodyPr>
          <a:lstStyle/>
          <a:p>
            <a:r>
              <a:rPr lang="en-US" altLang="zh-TW" sz="3200" b="1" dirty="0">
                <a:solidFill>
                  <a:srgbClr val="222222"/>
                </a:solidFill>
                <a:latin typeface="Yu Mincho" panose="02020400000000000000" pitchFamily="18" charset="-128"/>
                <a:ea typeface="Yu Mincho" panose="02020400000000000000" pitchFamily="18" charset="-128"/>
              </a:rPr>
              <a:t>①</a:t>
            </a:r>
            <a:endParaRPr lang="zh-TW" altLang="en-US" sz="3200" dirty="0"/>
          </a:p>
        </p:txBody>
      </p:sp>
      <p:sp>
        <p:nvSpPr>
          <p:cNvPr id="19" name="矩形 18"/>
          <p:cNvSpPr/>
          <p:nvPr/>
        </p:nvSpPr>
        <p:spPr>
          <a:xfrm>
            <a:off x="4033666" y="1481405"/>
            <a:ext cx="3733394"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客戶</a:t>
            </a:r>
            <a:r>
              <a:rPr lang="zh-TW" altLang="en-US" b="1" dirty="0" smtClean="0">
                <a:effectLst>
                  <a:outerShdw blurRad="38100" dist="38100" dir="2700000" algn="tl">
                    <a:srgbClr val="000000">
                      <a:alpha val="43137"/>
                    </a:srgbClr>
                  </a:outerShdw>
                </a:effectLst>
              </a:rPr>
              <a:t>端送出沒有認證資料的</a:t>
            </a:r>
            <a:r>
              <a:rPr lang="en-US" altLang="zh-TW" b="1" dirty="0" smtClean="0">
                <a:effectLst>
                  <a:outerShdw blurRad="38100" dist="38100" dir="2700000" algn="tl">
                    <a:srgbClr val="000000">
                      <a:alpha val="43137"/>
                    </a:srgbClr>
                  </a:outerShdw>
                </a:effectLst>
              </a:rPr>
              <a:t>request </a:t>
            </a:r>
            <a:endParaRPr lang="zh-TW" altLang="en-US" dirty="0"/>
          </a:p>
        </p:txBody>
      </p:sp>
      <p:sp>
        <p:nvSpPr>
          <p:cNvPr id="21" name="矩形 20"/>
          <p:cNvSpPr/>
          <p:nvPr/>
        </p:nvSpPr>
        <p:spPr>
          <a:xfrm>
            <a:off x="5837723" y="3662576"/>
            <a:ext cx="638316" cy="646331"/>
          </a:xfrm>
          <a:prstGeom prst="rect">
            <a:avLst/>
          </a:prstGeom>
        </p:spPr>
        <p:txBody>
          <a:bodyPr wrap="none">
            <a:spAutoFit/>
          </a:bodyPr>
          <a:lstStyle/>
          <a:p>
            <a:r>
              <a:rPr lang="en-US" altLang="zh-TW" sz="3600" b="1" dirty="0">
                <a:solidFill>
                  <a:srgbClr val="222222"/>
                </a:solidFill>
                <a:latin typeface="Yu Mincho" panose="02020400000000000000" pitchFamily="18" charset="-128"/>
                <a:ea typeface="Yu Mincho" panose="02020400000000000000" pitchFamily="18" charset="-128"/>
              </a:rPr>
              <a:t>②</a:t>
            </a:r>
            <a:endParaRPr lang="zh-TW" altLang="en-US" sz="3600" dirty="0"/>
          </a:p>
        </p:txBody>
      </p:sp>
      <p:sp>
        <p:nvSpPr>
          <p:cNvPr id="22" name="矩形 21"/>
          <p:cNvSpPr/>
          <p:nvPr/>
        </p:nvSpPr>
        <p:spPr>
          <a:xfrm>
            <a:off x="6476039" y="3932754"/>
            <a:ext cx="5009641" cy="369332"/>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送出</a:t>
            </a:r>
            <a:r>
              <a:rPr lang="en-US" altLang="zh-TW" b="1" dirty="0" smtClean="0">
                <a:effectLst>
                  <a:outerShdw blurRad="38100" dist="38100" dir="2700000" algn="tl">
                    <a:srgbClr val="000000">
                      <a:alpha val="43137"/>
                    </a:srgbClr>
                  </a:outerShdw>
                </a:effectLst>
              </a:rPr>
              <a:t>401</a:t>
            </a:r>
            <a:r>
              <a:rPr lang="zh-TW" altLang="en-US" b="1" dirty="0" smtClean="0">
                <a:effectLst>
                  <a:outerShdw blurRad="38100" dist="38100" dir="2700000" algn="tl">
                    <a:srgbClr val="000000">
                      <a:alpha val="43137"/>
                    </a:srgbClr>
                  </a:outerShdw>
                </a:effectLst>
              </a:rPr>
              <a:t>回應</a:t>
            </a:r>
            <a:r>
              <a:rPr lang="en-US" altLang="zh-TW" b="1" dirty="0" smtClean="0">
                <a:effectLst>
                  <a:outerShdw blurRad="38100" dist="38100" dir="2700000" algn="tl">
                    <a:srgbClr val="000000">
                      <a:alpha val="43137"/>
                    </a:srgbClr>
                  </a:outerShdw>
                </a:effectLst>
                <a:sym typeface="Wingdings" panose="05000000000000000000" pitchFamily="2" charset="2"/>
              </a:rPr>
              <a:t></a:t>
            </a:r>
            <a:r>
              <a:rPr lang="zh-TW" altLang="en-US" b="1" dirty="0" smtClean="0">
                <a:effectLst>
                  <a:outerShdw blurRad="38100" dist="38100" dir="2700000" algn="tl">
                    <a:srgbClr val="000000">
                      <a:alpha val="43137"/>
                    </a:srgbClr>
                  </a:outerShdw>
                </a:effectLst>
              </a:rPr>
              <a:t> 告知</a:t>
            </a:r>
            <a:r>
              <a:rPr lang="zh-TW" altLang="en-US" b="1" dirty="0">
                <a:effectLst>
                  <a:outerShdw blurRad="38100" dist="38100" dir="2700000" algn="tl">
                    <a:srgbClr val="000000">
                      <a:alpha val="43137"/>
                    </a:srgbClr>
                  </a:outerShdw>
                </a:effectLst>
              </a:rPr>
              <a:t>客戶端</a:t>
            </a:r>
            <a:r>
              <a:rPr lang="zh-TW" altLang="en-US" b="1" dirty="0" smtClean="0">
                <a:effectLst>
                  <a:outerShdw blurRad="38100" dist="38100" dir="2700000" algn="tl">
                    <a:srgbClr val="000000">
                      <a:alpha val="43137"/>
                    </a:srgbClr>
                  </a:outerShdw>
                </a:effectLst>
              </a:rPr>
              <a:t>沒有</a:t>
            </a:r>
            <a:r>
              <a:rPr lang="zh-TW" altLang="en-US" b="1" dirty="0">
                <a:effectLst>
                  <a:outerShdw blurRad="38100" dist="38100" dir="2700000" algn="tl">
                    <a:srgbClr val="000000">
                      <a:alpha val="43137"/>
                    </a:srgbClr>
                  </a:outerShdw>
                </a:effectLst>
              </a:rPr>
              <a:t>認證</a:t>
            </a:r>
            <a:r>
              <a:rPr lang="zh-TW" altLang="en-US" b="1" dirty="0" smtClean="0">
                <a:effectLst>
                  <a:outerShdw blurRad="38100" dist="38100" dir="2700000" algn="tl">
                    <a:srgbClr val="000000">
                      <a:alpha val="43137"/>
                    </a:srgbClr>
                  </a:outerShdw>
                </a:effectLst>
              </a:rPr>
              <a:t>資料</a:t>
            </a:r>
            <a:endParaRPr lang="zh-TW" altLang="en-US" dirty="0"/>
          </a:p>
        </p:txBody>
      </p:sp>
      <p:pic>
        <p:nvPicPr>
          <p:cNvPr id="7" name="圖片 6"/>
          <p:cNvPicPr>
            <a:picLocks noChangeAspect="1"/>
          </p:cNvPicPr>
          <p:nvPr/>
        </p:nvPicPr>
        <p:blipFill>
          <a:blip r:embed="rId6"/>
          <a:stretch>
            <a:fillRect/>
          </a:stretch>
        </p:blipFill>
        <p:spPr>
          <a:xfrm>
            <a:off x="3303833" y="2367276"/>
            <a:ext cx="4800996" cy="1140340"/>
          </a:xfrm>
          <a:prstGeom prst="rect">
            <a:avLst/>
          </a:prstGeom>
        </p:spPr>
      </p:pic>
      <p:sp>
        <p:nvSpPr>
          <p:cNvPr id="25" name="矩形 24"/>
          <p:cNvSpPr/>
          <p:nvPr/>
        </p:nvSpPr>
        <p:spPr>
          <a:xfrm>
            <a:off x="71226" y="4450551"/>
            <a:ext cx="3047244"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使用</a:t>
            </a:r>
            <a:r>
              <a:rPr lang="en-US" altLang="zh-TW" b="1" dirty="0" smtClean="0">
                <a:effectLst>
                  <a:outerShdw blurRad="38100" dist="38100" dir="2700000" algn="tl">
                    <a:srgbClr val="000000">
                      <a:alpha val="43137"/>
                    </a:srgbClr>
                  </a:outerShdw>
                </a:effectLst>
              </a:rPr>
              <a:t>WWW-Authenticate</a:t>
            </a:r>
            <a:r>
              <a:rPr lang="zh-TW" altLang="en-US" b="1" dirty="0" smtClean="0">
                <a:effectLst>
                  <a:outerShdw blurRad="38100" dist="38100" dir="2700000" algn="tl">
                    <a:srgbClr val="000000">
                      <a:alpha val="43137"/>
                    </a:srgbClr>
                  </a:outerShdw>
                </a:effectLst>
              </a:rPr>
              <a:t>欄位</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告知是</a:t>
            </a:r>
            <a:r>
              <a:rPr lang="en-US" altLang="zh-TW" b="1" dirty="0" smtClean="0">
                <a:effectLst>
                  <a:outerShdw blurRad="38100" dist="38100" dir="2700000" algn="tl">
                    <a:srgbClr val="000000">
                      <a:alpha val="43137"/>
                    </a:srgbClr>
                  </a:outerShdw>
                </a:effectLst>
              </a:rPr>
              <a:t>Basic</a:t>
            </a:r>
            <a:r>
              <a:rPr lang="zh-TW" altLang="en-US" b="1" dirty="0" smtClean="0">
                <a:effectLst>
                  <a:outerShdw blurRad="38100" dist="38100" dir="2700000" algn="tl">
                    <a:srgbClr val="000000">
                      <a:alpha val="43137"/>
                    </a:srgbClr>
                  </a:outerShdw>
                </a:effectLst>
              </a:rPr>
              <a:t>認證</a:t>
            </a:r>
            <a:endParaRPr lang="zh-TW" altLang="en-US" dirty="0"/>
          </a:p>
        </p:txBody>
      </p:sp>
      <p:sp>
        <p:nvSpPr>
          <p:cNvPr id="26" name="矩形 25"/>
          <p:cNvSpPr/>
          <p:nvPr/>
        </p:nvSpPr>
        <p:spPr>
          <a:xfrm>
            <a:off x="3457808" y="5025022"/>
            <a:ext cx="3812126" cy="2622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03450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365125"/>
            <a:ext cx="12192000" cy="1029785"/>
          </a:xfrm>
          <a:prstGeom prst="rect">
            <a:avLst/>
          </a:prstGeom>
          <a:solidFill>
            <a:schemeClr val="accent4">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rgbClr val="FFFF00"/>
                </a:solidFill>
                <a:effectLst>
                  <a:outerShdw blurRad="38100" dist="38100" dir="2700000" algn="tl">
                    <a:srgbClr val="000000">
                      <a:alpha val="43137"/>
                    </a:srgbClr>
                  </a:outerShdw>
                </a:effectLst>
              </a:rPr>
              <a:t>Basic</a:t>
            </a:r>
            <a:r>
              <a:rPr lang="en-US" altLang="zh-TW" b="1" dirty="0" smtClean="0">
                <a:solidFill>
                  <a:schemeClr val="bg1"/>
                </a:solidFill>
                <a:effectLst>
                  <a:outerShdw blurRad="38100" dist="38100" dir="2700000" algn="tl">
                    <a:srgbClr val="000000">
                      <a:alpha val="43137"/>
                    </a:srgbClr>
                  </a:outerShdw>
                </a:effectLst>
              </a:rPr>
              <a:t> access authentication</a:t>
            </a:r>
            <a:br>
              <a:rPr lang="en-US" altLang="zh-TW" b="1" dirty="0" smtClean="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https://zh.wikipedia.org/wiki/HTTP</a:t>
            </a:r>
            <a:r>
              <a:rPr lang="zh-TW" altLang="en-US" sz="2700" b="1" dirty="0">
                <a:solidFill>
                  <a:schemeClr val="bg1"/>
                </a:solidFill>
                <a:effectLst>
                  <a:outerShdw blurRad="38100" dist="38100" dir="2700000" algn="tl">
                    <a:srgbClr val="000000">
                      <a:alpha val="43137"/>
                    </a:srgbClr>
                  </a:outerShdw>
                </a:effectLst>
              </a:rPr>
              <a:t>基本</a:t>
            </a:r>
            <a:r>
              <a:rPr lang="zh-TW" altLang="en-US" sz="2700" b="1" dirty="0" smtClean="0">
                <a:solidFill>
                  <a:schemeClr val="bg1"/>
                </a:solidFill>
                <a:effectLst>
                  <a:outerShdw blurRad="38100" dist="38100" dir="2700000" algn="tl">
                    <a:srgbClr val="000000">
                      <a:alpha val="43137"/>
                    </a:srgbClr>
                  </a:outerShdw>
                </a:effectLst>
              </a:rPr>
              <a:t>認證     中文版寫得比較好</a:t>
            </a:r>
            <a:endParaRPr lang="zh-TW" altLang="en-US" sz="2700" b="1" dirty="0">
              <a:solidFill>
                <a:schemeClr val="bg1"/>
              </a:solidFill>
              <a:effectLst>
                <a:outerShdw blurRad="38100" dist="38100" dir="2700000" algn="tl">
                  <a:srgbClr val="000000">
                    <a:alpha val="43137"/>
                  </a:srgbClr>
                </a:outerShdw>
              </a:effectLst>
            </a:endParaRPr>
          </a:p>
        </p:txBody>
      </p:sp>
      <p:pic>
        <p:nvPicPr>
          <p:cNvPr id="9" name="內容版面配置區 3"/>
          <p:cNvPicPr>
            <a:picLocks noChangeAspect="1"/>
          </p:cNvPicPr>
          <p:nvPr/>
        </p:nvPicPr>
        <p:blipFill>
          <a:blip r:embed="rId2"/>
          <a:stretch>
            <a:fillRect/>
          </a:stretch>
        </p:blipFill>
        <p:spPr>
          <a:xfrm>
            <a:off x="65918" y="2283859"/>
            <a:ext cx="1708874" cy="1068492"/>
          </a:xfrm>
          <a:prstGeom prst="rect">
            <a:avLst/>
          </a:prstGeom>
        </p:spPr>
      </p:pic>
      <p:cxnSp>
        <p:nvCxnSpPr>
          <p:cNvPr id="10" name="直線單箭頭接點 9"/>
          <p:cNvCxnSpPr/>
          <p:nvPr/>
        </p:nvCxnSpPr>
        <p:spPr>
          <a:xfrm flipV="1">
            <a:off x="2058392" y="2283859"/>
            <a:ext cx="5759507" cy="78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840" y="2044720"/>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853172" y="1714259"/>
            <a:ext cx="1338828" cy="923330"/>
          </a:xfrm>
          <a:prstGeom prst="rect">
            <a:avLst/>
          </a:prstGeom>
        </p:spPr>
        <p:txBody>
          <a:bodyPr wrap="none">
            <a:spAutoFit/>
          </a:bodyPr>
          <a:lstStyle/>
          <a:p>
            <a:r>
              <a:rPr lang="zh-TW" altLang="en-US" dirty="0" smtClean="0"/>
              <a:t>要有</a:t>
            </a:r>
            <a:r>
              <a:rPr lang="zh-TW" altLang="en-US" b="1" dirty="0" smtClean="0">
                <a:solidFill>
                  <a:srgbClr val="FF0000"/>
                </a:solidFill>
                <a:effectLst>
                  <a:outerShdw blurRad="38100" dist="38100" dir="2700000" algn="tl">
                    <a:srgbClr val="000000">
                      <a:alpha val="43137"/>
                    </a:srgbClr>
                  </a:outerShdw>
                </a:effectLst>
              </a:rPr>
              <a:t>認證</a:t>
            </a:r>
            <a:r>
              <a:rPr lang="zh-TW" altLang="en-US" dirty="0" smtClean="0"/>
              <a:t>的</a:t>
            </a:r>
            <a:endParaRPr lang="en-US" altLang="zh-TW" dirty="0" smtClean="0"/>
          </a:p>
          <a:p>
            <a:r>
              <a:rPr lang="zh-TW" altLang="en-US" dirty="0" smtClean="0"/>
              <a:t>網站</a:t>
            </a:r>
            <a:r>
              <a:rPr lang="zh-TW" altLang="en-US" dirty="0"/>
              <a:t>伺服器</a:t>
            </a:r>
            <a:endParaRPr lang="en-US" altLang="zh-TW" dirty="0"/>
          </a:p>
          <a:p>
            <a:r>
              <a:rPr lang="en-US" altLang="zh-TW" dirty="0"/>
              <a:t>Web Server</a:t>
            </a:r>
            <a:endParaRPr lang="zh-TW" altLang="en-US" dirty="0"/>
          </a:p>
        </p:txBody>
      </p:sp>
      <p:sp>
        <p:nvSpPr>
          <p:cNvPr id="13" name="矩形 12"/>
          <p:cNvSpPr/>
          <p:nvPr/>
        </p:nvSpPr>
        <p:spPr>
          <a:xfrm>
            <a:off x="36441" y="1620576"/>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pic>
        <p:nvPicPr>
          <p:cNvPr id="15"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79814" y="2814481"/>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9364399" y="3504670"/>
            <a:ext cx="1542730" cy="584775"/>
          </a:xfrm>
          <a:prstGeom prst="rect">
            <a:avLst/>
          </a:prstGeom>
        </p:spPr>
        <p:txBody>
          <a:bodyPr wrap="none">
            <a:spAutoFit/>
          </a:bodyPr>
          <a:lstStyle/>
          <a:p>
            <a:r>
              <a:rPr lang="zh-TW" altLang="en-US" sz="1600" dirty="0"/>
              <a:t>資料庫伺服器</a:t>
            </a:r>
            <a:endParaRPr lang="en-US" altLang="zh-TW" sz="1600" dirty="0"/>
          </a:p>
          <a:p>
            <a:r>
              <a:rPr lang="en-US" altLang="zh-TW" sz="1600" dirty="0"/>
              <a:t>Database Server</a:t>
            </a:r>
            <a:endParaRPr lang="zh-TW" altLang="en-US" sz="1600" dirty="0"/>
          </a:p>
        </p:txBody>
      </p:sp>
      <p:sp>
        <p:nvSpPr>
          <p:cNvPr id="19" name="矩形 18"/>
          <p:cNvSpPr/>
          <p:nvPr/>
        </p:nvSpPr>
        <p:spPr>
          <a:xfrm>
            <a:off x="3943824" y="1790982"/>
            <a:ext cx="3502562"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客戶</a:t>
            </a:r>
            <a:r>
              <a:rPr lang="zh-TW" altLang="en-US" b="1" dirty="0" smtClean="0">
                <a:effectLst>
                  <a:outerShdw blurRad="38100" dist="38100" dir="2700000" algn="tl">
                    <a:srgbClr val="000000">
                      <a:alpha val="43137"/>
                    </a:srgbClr>
                  </a:outerShdw>
                </a:effectLst>
              </a:rPr>
              <a:t>端送出有認證資料的</a:t>
            </a:r>
            <a:r>
              <a:rPr lang="en-US" altLang="zh-TW" b="1" dirty="0" smtClean="0">
                <a:effectLst>
                  <a:outerShdw blurRad="38100" dist="38100" dir="2700000" algn="tl">
                    <a:srgbClr val="000000">
                      <a:alpha val="43137"/>
                    </a:srgbClr>
                  </a:outerShdw>
                </a:effectLst>
              </a:rPr>
              <a:t>request </a:t>
            </a:r>
            <a:endParaRPr lang="zh-TW" altLang="en-US" dirty="0"/>
          </a:p>
        </p:txBody>
      </p:sp>
      <p:pic>
        <p:nvPicPr>
          <p:cNvPr id="2" name="圖片 1"/>
          <p:cNvPicPr>
            <a:picLocks noChangeAspect="1"/>
          </p:cNvPicPr>
          <p:nvPr/>
        </p:nvPicPr>
        <p:blipFill>
          <a:blip r:embed="rId5"/>
          <a:stretch>
            <a:fillRect/>
          </a:stretch>
        </p:blipFill>
        <p:spPr>
          <a:xfrm>
            <a:off x="1919706" y="2387117"/>
            <a:ext cx="6107077" cy="1887941"/>
          </a:xfrm>
          <a:prstGeom prst="rect">
            <a:avLst/>
          </a:prstGeom>
        </p:spPr>
      </p:pic>
      <p:sp>
        <p:nvSpPr>
          <p:cNvPr id="24" name="矩形 23"/>
          <p:cNvSpPr/>
          <p:nvPr/>
        </p:nvSpPr>
        <p:spPr>
          <a:xfrm>
            <a:off x="2058391" y="3424936"/>
            <a:ext cx="4664091" cy="2622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81491" y="5880542"/>
            <a:ext cx="4692694" cy="523220"/>
          </a:xfrm>
          <a:prstGeom prst="rect">
            <a:avLst/>
          </a:prstGeom>
          <a:solidFill>
            <a:srgbClr val="FFFF00"/>
          </a:solidFill>
        </p:spPr>
        <p:txBody>
          <a:bodyPr wrap="square">
            <a:spAutoFit/>
          </a:bodyPr>
          <a:lstStyle/>
          <a:p>
            <a:r>
              <a:rPr lang="en-US" altLang="zh-TW" sz="1400" dirty="0"/>
              <a:t>print "</a:t>
            </a:r>
            <a:r>
              <a:rPr lang="en-US" altLang="zh-TW" sz="1400" dirty="0" err="1"/>
              <a:t>Aladdin:open</a:t>
            </a:r>
            <a:r>
              <a:rPr lang="en-US" altLang="zh-TW" sz="1400" dirty="0"/>
              <a:t> </a:t>
            </a:r>
            <a:r>
              <a:rPr lang="en-US" altLang="zh-TW" sz="1400" dirty="0" err="1"/>
              <a:t>sesame".encode</a:t>
            </a:r>
            <a:r>
              <a:rPr lang="en-US" altLang="zh-TW" sz="1400" dirty="0"/>
              <a:t>("base64")</a:t>
            </a:r>
          </a:p>
          <a:p>
            <a:r>
              <a:rPr lang="en-US" altLang="zh-TW" sz="1400" dirty="0"/>
              <a:t>print "QWxhZGRpbjpvcGVuIHNlc2FtZQ==".decode("base64")</a:t>
            </a:r>
            <a:endParaRPr lang="zh-TW" altLang="en-US" sz="1400" dirty="0"/>
          </a:p>
        </p:txBody>
      </p:sp>
      <p:sp>
        <p:nvSpPr>
          <p:cNvPr id="5" name="矩形 4"/>
          <p:cNvSpPr/>
          <p:nvPr/>
        </p:nvSpPr>
        <p:spPr>
          <a:xfrm>
            <a:off x="65918" y="4553395"/>
            <a:ext cx="5069971" cy="646331"/>
          </a:xfrm>
          <a:prstGeom prst="rect">
            <a:avLst/>
          </a:prstGeom>
          <a:solidFill>
            <a:srgbClr val="FFFF00"/>
          </a:solidFill>
        </p:spPr>
        <p:txBody>
          <a:bodyPr wrap="square">
            <a:spAutoFit/>
          </a:bodyPr>
          <a:lstStyle/>
          <a:p>
            <a:r>
              <a:rPr lang="zh-TW" altLang="en-US" b="1" dirty="0" smtClean="0">
                <a:effectLst>
                  <a:outerShdw blurRad="38100" dist="38100" dir="2700000" algn="tl">
                    <a:srgbClr val="000000">
                      <a:alpha val="43137"/>
                    </a:srgbClr>
                  </a:outerShdw>
                </a:effectLst>
              </a:rPr>
              <a:t>用戶端軟體會在原先的請求上增加</a:t>
            </a:r>
            <a:r>
              <a:rPr lang="zh-TW" altLang="en-US" b="1" dirty="0" smtClean="0">
                <a:solidFill>
                  <a:srgbClr val="FF0000"/>
                </a:solidFill>
                <a:effectLst>
                  <a:outerShdw blurRad="38100" dist="38100" dir="2700000" algn="tl">
                    <a:srgbClr val="000000">
                      <a:alpha val="43137"/>
                    </a:srgbClr>
                  </a:outerShdw>
                </a:effectLst>
              </a:rPr>
              <a:t>認證訊息頭</a:t>
            </a:r>
            <a:r>
              <a:rPr lang="zh-TW" altLang="en-US" b="1" dirty="0" smtClean="0">
                <a:effectLst>
                  <a:outerShdw blurRad="38100" dist="38100" dir="2700000" algn="tl">
                    <a:srgbClr val="000000">
                      <a:alpha val="43137"/>
                    </a:srgbClr>
                  </a:outerShdw>
                </a:effectLst>
              </a:rPr>
              <a:t>（值是</a:t>
            </a:r>
            <a:r>
              <a:rPr lang="en-US" altLang="zh-TW" b="1" dirty="0" smtClean="0">
                <a:effectLst>
                  <a:outerShdw blurRad="38100" dist="38100" dir="2700000" algn="tl">
                    <a:srgbClr val="000000">
                      <a:alpha val="43137"/>
                    </a:srgbClr>
                  </a:outerShdw>
                </a:effectLst>
              </a:rPr>
              <a:t>base64encode(username+":"+password)</a:t>
            </a:r>
            <a:r>
              <a:rPr lang="zh-TW" altLang="en-US"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27" name="右彎箭號 26"/>
          <p:cNvSpPr/>
          <p:nvPr/>
        </p:nvSpPr>
        <p:spPr>
          <a:xfrm>
            <a:off x="1108020" y="3320901"/>
            <a:ext cx="869131" cy="12128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矩形 27"/>
          <p:cNvSpPr/>
          <p:nvPr/>
        </p:nvSpPr>
        <p:spPr>
          <a:xfrm>
            <a:off x="81491" y="5541597"/>
            <a:ext cx="2483309"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你可以用</a:t>
            </a:r>
            <a:r>
              <a:rPr lang="en-US" altLang="zh-TW" b="1" dirty="0" smtClean="0">
                <a:effectLst>
                  <a:outerShdw blurRad="38100" dist="38100" dir="2700000" algn="tl">
                    <a:srgbClr val="000000">
                      <a:alpha val="43137"/>
                    </a:srgbClr>
                  </a:outerShdw>
                </a:effectLst>
              </a:rPr>
              <a:t>python</a:t>
            </a:r>
            <a:r>
              <a:rPr lang="zh-TW" altLang="en-US" b="1" dirty="0" smtClean="0">
                <a:effectLst>
                  <a:outerShdw blurRad="38100" dist="38100" dir="2700000" algn="tl">
                    <a:srgbClr val="000000">
                      <a:alpha val="43137"/>
                    </a:srgbClr>
                  </a:outerShdw>
                </a:effectLst>
              </a:rPr>
              <a:t>試試看</a:t>
            </a:r>
            <a:endParaRPr lang="zh-TW" altLang="en-US" dirty="0"/>
          </a:p>
        </p:txBody>
      </p:sp>
      <p:pic>
        <p:nvPicPr>
          <p:cNvPr id="30" name="圖片 29"/>
          <p:cNvPicPr>
            <a:picLocks noChangeAspect="1"/>
          </p:cNvPicPr>
          <p:nvPr/>
        </p:nvPicPr>
        <p:blipFill>
          <a:blip r:embed="rId6"/>
          <a:stretch>
            <a:fillRect/>
          </a:stretch>
        </p:blipFill>
        <p:spPr>
          <a:xfrm>
            <a:off x="6116601" y="4163722"/>
            <a:ext cx="3993710" cy="2383078"/>
          </a:xfrm>
          <a:prstGeom prst="rect">
            <a:avLst/>
          </a:prstGeom>
        </p:spPr>
      </p:pic>
      <p:sp>
        <p:nvSpPr>
          <p:cNvPr id="31" name="矩形 30"/>
          <p:cNvSpPr/>
          <p:nvPr/>
        </p:nvSpPr>
        <p:spPr>
          <a:xfrm>
            <a:off x="3502273" y="1701629"/>
            <a:ext cx="537327" cy="523220"/>
          </a:xfrm>
          <a:prstGeom prst="rect">
            <a:avLst/>
          </a:prstGeom>
        </p:spPr>
        <p:txBody>
          <a:bodyPr wrap="none">
            <a:spAutoFit/>
          </a:bodyPr>
          <a:lstStyle/>
          <a:p>
            <a:r>
              <a:rPr lang="en-US" altLang="zh-TW" sz="2800" b="1" dirty="0" smtClean="0">
                <a:solidFill>
                  <a:srgbClr val="222222"/>
                </a:solidFill>
                <a:latin typeface="Yu Mincho" panose="02020400000000000000" pitchFamily="18" charset="-128"/>
                <a:ea typeface="Yu Mincho" panose="02020400000000000000" pitchFamily="18" charset="-128"/>
              </a:rPr>
              <a:t>③</a:t>
            </a:r>
            <a:endParaRPr lang="zh-TW" altLang="en-US" dirty="0"/>
          </a:p>
        </p:txBody>
      </p:sp>
      <p:sp>
        <p:nvSpPr>
          <p:cNvPr id="32" name="矩形 31"/>
          <p:cNvSpPr/>
          <p:nvPr/>
        </p:nvSpPr>
        <p:spPr>
          <a:xfrm>
            <a:off x="7824997" y="4006580"/>
            <a:ext cx="748923" cy="769441"/>
          </a:xfrm>
          <a:prstGeom prst="rect">
            <a:avLst/>
          </a:prstGeom>
        </p:spPr>
        <p:txBody>
          <a:bodyPr wrap="none">
            <a:spAutoFit/>
          </a:bodyPr>
          <a:lstStyle/>
          <a:p>
            <a:r>
              <a:rPr lang="zh-TW" altLang="en-US" sz="4400" dirty="0"/>
              <a:t>④</a:t>
            </a:r>
          </a:p>
        </p:txBody>
      </p:sp>
      <p:cxnSp>
        <p:nvCxnSpPr>
          <p:cNvPr id="33" name="直線單箭頭接點 32"/>
          <p:cNvCxnSpPr/>
          <p:nvPr/>
        </p:nvCxnSpPr>
        <p:spPr>
          <a:xfrm flipH="1">
            <a:off x="4775135" y="3980429"/>
            <a:ext cx="4202517" cy="79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301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35390"/>
            <a:ext cx="12192000" cy="1029785"/>
          </a:xfrm>
          <a:solidFill>
            <a:schemeClr val="accent4">
              <a:lumMod val="50000"/>
            </a:schemeClr>
          </a:solidFill>
        </p:spPr>
        <p:txBody>
          <a:bodyPr>
            <a:normAutofit fontScale="90000"/>
          </a:bodyPr>
          <a:lstStyle/>
          <a:p>
            <a:r>
              <a:rPr lang="en-US" altLang="zh-TW" b="1" dirty="0">
                <a:solidFill>
                  <a:srgbClr val="FFFF00"/>
                </a:solidFill>
                <a:effectLst>
                  <a:outerShdw blurRad="38100" dist="38100" dir="2700000" algn="tl">
                    <a:srgbClr val="000000">
                      <a:alpha val="43137"/>
                    </a:srgbClr>
                  </a:outerShdw>
                </a:effectLst>
              </a:rPr>
              <a:t>Digest</a:t>
            </a:r>
            <a:r>
              <a:rPr lang="en-US" altLang="zh-TW" b="1" dirty="0">
                <a:solidFill>
                  <a:schemeClr val="bg1"/>
                </a:solidFill>
                <a:effectLst>
                  <a:outerShdw blurRad="38100" dist="38100" dir="2700000" algn="tl">
                    <a:srgbClr val="000000">
                      <a:alpha val="43137"/>
                    </a:srgbClr>
                  </a:outerShdw>
                </a:effectLst>
              </a:rPr>
              <a:t> access authentication</a:t>
            </a:r>
            <a:br>
              <a:rPr lang="en-US" altLang="zh-TW" b="1" dirty="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https://en.wikipedia.org/wiki/Digest_access_authentication</a:t>
            </a:r>
            <a:endParaRPr lang="zh-TW" altLang="en-US" sz="2700" b="1" dirty="0">
              <a:solidFill>
                <a:schemeClr val="bg1"/>
              </a:solidFill>
              <a:effectLst>
                <a:outerShdw blurRad="38100" dist="38100" dir="2700000" algn="tl">
                  <a:srgbClr val="000000">
                    <a:alpha val="43137"/>
                  </a:srgbClr>
                </a:outerShdw>
              </a:effectLst>
            </a:endParaRPr>
          </a:p>
        </p:txBody>
      </p:sp>
      <p:cxnSp>
        <p:nvCxnSpPr>
          <p:cNvPr id="4" name="直線單箭頭接點 3"/>
          <p:cNvCxnSpPr/>
          <p:nvPr/>
        </p:nvCxnSpPr>
        <p:spPr>
          <a:xfrm flipV="1">
            <a:off x="3557805" y="2283537"/>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內容版面配置區 3"/>
          <p:cNvPicPr>
            <a:picLocks noGrp="1" noChangeAspect="1"/>
          </p:cNvPicPr>
          <p:nvPr>
            <p:ph idx="1"/>
          </p:nvPr>
        </p:nvPicPr>
        <p:blipFill>
          <a:blip r:embed="rId2"/>
          <a:stretch>
            <a:fillRect/>
          </a:stretch>
        </p:blipFill>
        <p:spPr>
          <a:xfrm>
            <a:off x="1140478" y="1856579"/>
            <a:ext cx="1708874" cy="1068492"/>
          </a:xfrm>
          <a:prstGeom prst="rect">
            <a:avLst/>
          </a:prstGeom>
        </p:spPr>
      </p:pic>
      <p:cxnSp>
        <p:nvCxnSpPr>
          <p:cNvPr id="9" name="直線單箭頭接點 8"/>
          <p:cNvCxnSpPr/>
          <p:nvPr/>
        </p:nvCxnSpPr>
        <p:spPr>
          <a:xfrm flipV="1">
            <a:off x="3557805" y="2283537"/>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771" y="1666071"/>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9819103" y="1335610"/>
            <a:ext cx="1338828" cy="923330"/>
          </a:xfrm>
          <a:prstGeom prst="rect">
            <a:avLst/>
          </a:prstGeom>
        </p:spPr>
        <p:txBody>
          <a:bodyPr wrap="none">
            <a:spAutoFit/>
          </a:bodyPr>
          <a:lstStyle/>
          <a:p>
            <a:r>
              <a:rPr lang="zh-TW" altLang="en-US" dirty="0" smtClean="0"/>
              <a:t>要有</a:t>
            </a:r>
            <a:r>
              <a:rPr lang="zh-TW" altLang="en-US" b="1" dirty="0" smtClean="0">
                <a:solidFill>
                  <a:srgbClr val="FF0000"/>
                </a:solidFill>
                <a:effectLst>
                  <a:outerShdw blurRad="38100" dist="38100" dir="2700000" algn="tl">
                    <a:srgbClr val="000000">
                      <a:alpha val="43137"/>
                    </a:srgbClr>
                  </a:outerShdw>
                </a:effectLst>
              </a:rPr>
              <a:t>認證</a:t>
            </a:r>
            <a:r>
              <a:rPr lang="zh-TW" altLang="en-US" dirty="0" smtClean="0"/>
              <a:t>的</a:t>
            </a:r>
            <a:endParaRPr lang="en-US" altLang="zh-TW" dirty="0" smtClean="0"/>
          </a:p>
          <a:p>
            <a:r>
              <a:rPr lang="zh-TW" altLang="en-US" dirty="0" smtClean="0"/>
              <a:t>網站</a:t>
            </a:r>
            <a:r>
              <a:rPr lang="zh-TW" altLang="en-US" dirty="0"/>
              <a:t>伺服器</a:t>
            </a:r>
            <a:endParaRPr lang="en-US" altLang="zh-TW" dirty="0"/>
          </a:p>
          <a:p>
            <a:r>
              <a:rPr lang="en-US" altLang="zh-TW" dirty="0"/>
              <a:t>Web Server</a:t>
            </a:r>
            <a:endParaRPr lang="zh-TW" altLang="en-US" dirty="0"/>
          </a:p>
        </p:txBody>
      </p:sp>
      <p:sp>
        <p:nvSpPr>
          <p:cNvPr id="12" name="矩形 11"/>
          <p:cNvSpPr/>
          <p:nvPr/>
        </p:nvSpPr>
        <p:spPr>
          <a:xfrm>
            <a:off x="524950" y="1289444"/>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cxnSp>
        <p:nvCxnSpPr>
          <p:cNvPr id="13" name="直線單箭頭接點 12"/>
          <p:cNvCxnSpPr/>
          <p:nvPr/>
        </p:nvCxnSpPr>
        <p:spPr>
          <a:xfrm flipH="1">
            <a:off x="3927267" y="3673765"/>
            <a:ext cx="4202517" cy="79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5745" y="2435832"/>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330330" y="3126021"/>
            <a:ext cx="1542730" cy="584775"/>
          </a:xfrm>
          <a:prstGeom prst="rect">
            <a:avLst/>
          </a:prstGeom>
        </p:spPr>
        <p:txBody>
          <a:bodyPr wrap="none">
            <a:spAutoFit/>
          </a:bodyPr>
          <a:lstStyle/>
          <a:p>
            <a:r>
              <a:rPr lang="zh-TW" altLang="en-US" sz="1600" dirty="0"/>
              <a:t>資料庫伺服器</a:t>
            </a:r>
            <a:endParaRPr lang="en-US" altLang="zh-TW" sz="1600" dirty="0"/>
          </a:p>
          <a:p>
            <a:r>
              <a:rPr lang="en-US" altLang="zh-TW" sz="1600" dirty="0"/>
              <a:t>Database Server</a:t>
            </a:r>
            <a:endParaRPr lang="zh-TW" altLang="en-US" sz="1600" dirty="0"/>
          </a:p>
        </p:txBody>
      </p:sp>
      <p:sp>
        <p:nvSpPr>
          <p:cNvPr id="22" name="矩形 21"/>
          <p:cNvSpPr/>
          <p:nvPr/>
        </p:nvSpPr>
        <p:spPr>
          <a:xfrm>
            <a:off x="3605478" y="1871893"/>
            <a:ext cx="3865161" cy="369332"/>
          </a:xfrm>
          <a:prstGeom prst="rect">
            <a:avLst/>
          </a:prstGeom>
        </p:spPr>
        <p:txBody>
          <a:bodyPr wrap="none">
            <a:spAutoFit/>
          </a:bodyPr>
          <a:lstStyle/>
          <a:p>
            <a:r>
              <a:rPr lang="en-US" altLang="zh-TW" b="1" dirty="0">
                <a:solidFill>
                  <a:srgbClr val="222222"/>
                </a:solidFill>
                <a:latin typeface="Arial" panose="020B0604020202020204" pitchFamily="34" charset="0"/>
              </a:rPr>
              <a:t>Client request (no authentication</a:t>
            </a:r>
            <a:r>
              <a:rPr lang="en-US" altLang="zh-TW" b="1" dirty="0" smtClean="0">
                <a:solidFill>
                  <a:srgbClr val="222222"/>
                </a:solidFill>
                <a:latin typeface="Arial" panose="020B0604020202020204" pitchFamily="34" charset="0"/>
              </a:rPr>
              <a:t>)</a:t>
            </a:r>
            <a:endParaRPr lang="zh-TW" altLang="en-US" dirty="0"/>
          </a:p>
        </p:txBody>
      </p:sp>
      <p:sp>
        <p:nvSpPr>
          <p:cNvPr id="23" name="矩形 22"/>
          <p:cNvSpPr/>
          <p:nvPr/>
        </p:nvSpPr>
        <p:spPr>
          <a:xfrm>
            <a:off x="3587174" y="1385219"/>
            <a:ext cx="587020" cy="584775"/>
          </a:xfrm>
          <a:prstGeom prst="rect">
            <a:avLst/>
          </a:prstGeom>
        </p:spPr>
        <p:txBody>
          <a:bodyPr wrap="none">
            <a:spAutoFit/>
          </a:bodyPr>
          <a:lstStyle/>
          <a:p>
            <a:r>
              <a:rPr lang="en-US" altLang="zh-TW" sz="3200" b="1" dirty="0">
                <a:solidFill>
                  <a:srgbClr val="222222"/>
                </a:solidFill>
                <a:latin typeface="Yu Mincho" panose="02020400000000000000" pitchFamily="18" charset="-128"/>
                <a:ea typeface="Yu Mincho" panose="02020400000000000000" pitchFamily="18" charset="-128"/>
              </a:rPr>
              <a:t>①</a:t>
            </a:r>
            <a:endParaRPr lang="zh-TW" altLang="en-US" sz="3200" dirty="0"/>
          </a:p>
        </p:txBody>
      </p:sp>
      <p:sp>
        <p:nvSpPr>
          <p:cNvPr id="25" name="矩形 24"/>
          <p:cNvSpPr/>
          <p:nvPr/>
        </p:nvSpPr>
        <p:spPr>
          <a:xfrm>
            <a:off x="4033666" y="1481405"/>
            <a:ext cx="3733394"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客戶</a:t>
            </a:r>
            <a:r>
              <a:rPr lang="zh-TW" altLang="en-US" b="1" dirty="0" smtClean="0">
                <a:effectLst>
                  <a:outerShdw blurRad="38100" dist="38100" dir="2700000" algn="tl">
                    <a:srgbClr val="000000">
                      <a:alpha val="43137"/>
                    </a:srgbClr>
                  </a:outerShdw>
                </a:effectLst>
              </a:rPr>
              <a:t>端送出沒有認證資料的</a:t>
            </a:r>
            <a:r>
              <a:rPr lang="en-US" altLang="zh-TW" b="1" dirty="0" smtClean="0">
                <a:effectLst>
                  <a:outerShdw blurRad="38100" dist="38100" dir="2700000" algn="tl">
                    <a:srgbClr val="000000">
                      <a:alpha val="43137"/>
                    </a:srgbClr>
                  </a:outerShdw>
                </a:effectLst>
              </a:rPr>
              <a:t>request </a:t>
            </a:r>
            <a:endParaRPr lang="zh-TW" altLang="en-US" dirty="0"/>
          </a:p>
        </p:txBody>
      </p:sp>
      <p:pic>
        <p:nvPicPr>
          <p:cNvPr id="26" name="圖片 25"/>
          <p:cNvPicPr>
            <a:picLocks noChangeAspect="1"/>
          </p:cNvPicPr>
          <p:nvPr/>
        </p:nvPicPr>
        <p:blipFill rotWithShape="1">
          <a:blip r:embed="rId5"/>
          <a:srcRect l="14852" t="32213" r="46135" b="52381"/>
          <a:stretch/>
        </p:blipFill>
        <p:spPr>
          <a:xfrm>
            <a:off x="3459471" y="2431348"/>
            <a:ext cx="4756504" cy="1017442"/>
          </a:xfrm>
          <a:prstGeom prst="rect">
            <a:avLst/>
          </a:prstGeom>
        </p:spPr>
      </p:pic>
      <p:pic>
        <p:nvPicPr>
          <p:cNvPr id="27" name="圖片 26"/>
          <p:cNvPicPr>
            <a:picLocks noChangeAspect="1"/>
          </p:cNvPicPr>
          <p:nvPr/>
        </p:nvPicPr>
        <p:blipFill rotWithShape="1">
          <a:blip r:embed="rId5"/>
          <a:srcRect l="14852" t="54860" r="39703" b="9322"/>
          <a:stretch/>
        </p:blipFill>
        <p:spPr>
          <a:xfrm>
            <a:off x="3486017" y="3863734"/>
            <a:ext cx="6477464" cy="2765351"/>
          </a:xfrm>
          <a:prstGeom prst="rect">
            <a:avLst/>
          </a:prstGeom>
        </p:spPr>
      </p:pic>
      <p:sp>
        <p:nvSpPr>
          <p:cNvPr id="28" name="矩形 27"/>
          <p:cNvSpPr/>
          <p:nvPr/>
        </p:nvSpPr>
        <p:spPr>
          <a:xfrm>
            <a:off x="5837723" y="3662576"/>
            <a:ext cx="638316" cy="646331"/>
          </a:xfrm>
          <a:prstGeom prst="rect">
            <a:avLst/>
          </a:prstGeom>
        </p:spPr>
        <p:txBody>
          <a:bodyPr wrap="none">
            <a:spAutoFit/>
          </a:bodyPr>
          <a:lstStyle/>
          <a:p>
            <a:r>
              <a:rPr lang="en-US" altLang="zh-TW" sz="3600" b="1" dirty="0">
                <a:solidFill>
                  <a:srgbClr val="222222"/>
                </a:solidFill>
                <a:latin typeface="Yu Mincho" panose="02020400000000000000" pitchFamily="18" charset="-128"/>
                <a:ea typeface="Yu Mincho" panose="02020400000000000000" pitchFamily="18" charset="-128"/>
              </a:rPr>
              <a:t>②</a:t>
            </a:r>
            <a:endParaRPr lang="zh-TW" altLang="en-US" sz="3600" dirty="0"/>
          </a:p>
        </p:txBody>
      </p:sp>
      <p:sp>
        <p:nvSpPr>
          <p:cNvPr id="29" name="矩形 28"/>
          <p:cNvSpPr/>
          <p:nvPr/>
        </p:nvSpPr>
        <p:spPr>
          <a:xfrm>
            <a:off x="6476039" y="3932754"/>
            <a:ext cx="5009641" cy="369332"/>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送出</a:t>
            </a:r>
            <a:r>
              <a:rPr lang="en-US" altLang="zh-TW" b="1" dirty="0" smtClean="0">
                <a:effectLst>
                  <a:outerShdw blurRad="38100" dist="38100" dir="2700000" algn="tl">
                    <a:srgbClr val="000000">
                      <a:alpha val="43137"/>
                    </a:srgbClr>
                  </a:outerShdw>
                </a:effectLst>
              </a:rPr>
              <a:t>401</a:t>
            </a:r>
            <a:r>
              <a:rPr lang="zh-TW" altLang="en-US" b="1" dirty="0" smtClean="0">
                <a:effectLst>
                  <a:outerShdw blurRad="38100" dist="38100" dir="2700000" algn="tl">
                    <a:srgbClr val="000000">
                      <a:alpha val="43137"/>
                    </a:srgbClr>
                  </a:outerShdw>
                </a:effectLst>
              </a:rPr>
              <a:t>回應</a:t>
            </a:r>
            <a:r>
              <a:rPr lang="en-US" altLang="zh-TW" b="1" dirty="0" smtClean="0">
                <a:effectLst>
                  <a:outerShdw blurRad="38100" dist="38100" dir="2700000" algn="tl">
                    <a:srgbClr val="000000">
                      <a:alpha val="43137"/>
                    </a:srgbClr>
                  </a:outerShdw>
                </a:effectLst>
                <a:sym typeface="Wingdings" panose="05000000000000000000" pitchFamily="2" charset="2"/>
              </a:rPr>
              <a:t></a:t>
            </a:r>
            <a:r>
              <a:rPr lang="zh-TW" altLang="en-US" b="1" dirty="0" smtClean="0">
                <a:effectLst>
                  <a:outerShdw blurRad="38100" dist="38100" dir="2700000" algn="tl">
                    <a:srgbClr val="000000">
                      <a:alpha val="43137"/>
                    </a:srgbClr>
                  </a:outerShdw>
                </a:effectLst>
              </a:rPr>
              <a:t> 告知</a:t>
            </a:r>
            <a:r>
              <a:rPr lang="zh-TW" altLang="en-US" b="1" dirty="0">
                <a:effectLst>
                  <a:outerShdw blurRad="38100" dist="38100" dir="2700000" algn="tl">
                    <a:srgbClr val="000000">
                      <a:alpha val="43137"/>
                    </a:srgbClr>
                  </a:outerShdw>
                </a:effectLst>
              </a:rPr>
              <a:t>客戶端</a:t>
            </a:r>
            <a:r>
              <a:rPr lang="zh-TW" altLang="en-US" b="1" dirty="0" smtClean="0">
                <a:effectLst>
                  <a:outerShdw blurRad="38100" dist="38100" dir="2700000" algn="tl">
                    <a:srgbClr val="000000">
                      <a:alpha val="43137"/>
                    </a:srgbClr>
                  </a:outerShdw>
                </a:effectLst>
              </a:rPr>
              <a:t>沒有</a:t>
            </a:r>
            <a:r>
              <a:rPr lang="zh-TW" altLang="en-US" b="1" dirty="0">
                <a:effectLst>
                  <a:outerShdw blurRad="38100" dist="38100" dir="2700000" algn="tl">
                    <a:srgbClr val="000000">
                      <a:alpha val="43137"/>
                    </a:srgbClr>
                  </a:outerShdw>
                </a:effectLst>
              </a:rPr>
              <a:t>認證</a:t>
            </a:r>
            <a:r>
              <a:rPr lang="zh-TW" altLang="en-US" b="1" dirty="0" smtClean="0">
                <a:effectLst>
                  <a:outerShdw blurRad="38100" dist="38100" dir="2700000" algn="tl">
                    <a:srgbClr val="000000">
                      <a:alpha val="43137"/>
                    </a:srgbClr>
                  </a:outerShdw>
                </a:effectLst>
              </a:rPr>
              <a:t>資料</a:t>
            </a:r>
            <a:endParaRPr lang="zh-TW" altLang="en-US" dirty="0"/>
          </a:p>
        </p:txBody>
      </p:sp>
      <p:sp>
        <p:nvSpPr>
          <p:cNvPr id="30" name="矩形 29"/>
          <p:cNvSpPr/>
          <p:nvPr/>
        </p:nvSpPr>
        <p:spPr>
          <a:xfrm>
            <a:off x="3605478" y="4504872"/>
            <a:ext cx="6036463" cy="8937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9043" y="4504872"/>
            <a:ext cx="3047244"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使用</a:t>
            </a:r>
            <a:r>
              <a:rPr lang="en-US" altLang="zh-TW" b="1" dirty="0" smtClean="0">
                <a:effectLst>
                  <a:outerShdw blurRad="38100" dist="38100" dir="2700000" algn="tl">
                    <a:srgbClr val="000000">
                      <a:alpha val="43137"/>
                    </a:srgbClr>
                  </a:outerShdw>
                </a:effectLst>
              </a:rPr>
              <a:t>WWW-Authenticate</a:t>
            </a:r>
            <a:r>
              <a:rPr lang="zh-TW" altLang="en-US" b="1" dirty="0" smtClean="0">
                <a:effectLst>
                  <a:outerShdw blurRad="38100" dist="38100" dir="2700000" algn="tl">
                    <a:srgbClr val="000000">
                      <a:alpha val="43137"/>
                    </a:srgbClr>
                  </a:outerShdw>
                </a:effectLst>
              </a:rPr>
              <a:t>欄位</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告知是</a:t>
            </a:r>
            <a:r>
              <a:rPr lang="en-US" altLang="zh-TW" b="1" dirty="0" smtClean="0">
                <a:effectLst>
                  <a:outerShdw blurRad="38100" dist="38100" dir="2700000" algn="tl">
                    <a:srgbClr val="000000">
                      <a:alpha val="43137"/>
                    </a:srgbClr>
                  </a:outerShdw>
                </a:effectLst>
              </a:rPr>
              <a:t>Digest</a:t>
            </a:r>
            <a:r>
              <a:rPr lang="zh-TW" altLang="en-US" b="1" dirty="0" smtClean="0">
                <a:effectLst>
                  <a:outerShdw blurRad="38100" dist="38100" dir="2700000" algn="tl">
                    <a:srgbClr val="000000">
                      <a:alpha val="43137"/>
                    </a:srgbClr>
                  </a:outerShdw>
                </a:effectLst>
              </a:rPr>
              <a:t>認證</a:t>
            </a:r>
            <a:endParaRPr lang="zh-TW" altLang="en-US" dirty="0"/>
          </a:p>
        </p:txBody>
      </p:sp>
    </p:spTree>
    <p:extLst>
      <p:ext uri="{BB962C8B-B14F-4D97-AF65-F5344CB8AC3E}">
        <p14:creationId xmlns:p14="http://schemas.microsoft.com/office/powerpoint/2010/main" val="1101996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28875"/>
            <a:ext cx="4390931" cy="626495"/>
          </a:xfrm>
          <a:solidFill>
            <a:schemeClr val="accent4">
              <a:lumMod val="50000"/>
            </a:schemeClr>
          </a:solidFill>
        </p:spPr>
        <p:txBody>
          <a:bodyPr>
            <a:normAutofit fontScale="90000"/>
          </a:bodyPr>
          <a:lstStyle/>
          <a:p>
            <a:r>
              <a:rPr lang="zh-TW" altLang="en-US" dirty="0" smtClean="0">
                <a:solidFill>
                  <a:schemeClr val="bg1"/>
                </a:solidFill>
              </a:rPr>
              <a:t>網站運作的主角</a:t>
            </a:r>
            <a:endParaRPr lang="zh-TW" altLang="en-US" dirty="0">
              <a:solidFill>
                <a:schemeClr val="bg1"/>
              </a:solidFill>
            </a:endParaRPr>
          </a:p>
        </p:txBody>
      </p:sp>
      <p:pic>
        <p:nvPicPr>
          <p:cNvPr id="4" name="內容版面配置區 3"/>
          <p:cNvPicPr>
            <a:picLocks noGrp="1" noChangeAspect="1"/>
          </p:cNvPicPr>
          <p:nvPr>
            <p:ph idx="1"/>
          </p:nvPr>
        </p:nvPicPr>
        <p:blipFill>
          <a:blip r:embed="rId2"/>
          <a:stretch>
            <a:fillRect/>
          </a:stretch>
        </p:blipFill>
        <p:spPr>
          <a:xfrm>
            <a:off x="2244893" y="2300860"/>
            <a:ext cx="2053338" cy="1283872"/>
          </a:xfrm>
          <a:prstGeom prst="rect">
            <a:avLst/>
          </a:prstGeom>
        </p:spPr>
      </p:pic>
      <p:cxnSp>
        <p:nvCxnSpPr>
          <p:cNvPr id="6" name="直線單箭頭接點 5"/>
          <p:cNvCxnSpPr/>
          <p:nvPr/>
        </p:nvCxnSpPr>
        <p:spPr>
          <a:xfrm>
            <a:off x="4583446" y="2624680"/>
            <a:ext cx="2270492" cy="67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385" y="1824736"/>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994553" y="1072463"/>
            <a:ext cx="1915909" cy="923330"/>
          </a:xfrm>
          <a:prstGeom prst="rect">
            <a:avLst/>
          </a:prstGeom>
        </p:spPr>
        <p:txBody>
          <a:bodyPr wrap="none">
            <a:spAutoFit/>
          </a:bodyPr>
          <a:lstStyle/>
          <a:p>
            <a:r>
              <a:rPr lang="zh-TW" altLang="en-US" sz="2700" dirty="0"/>
              <a:t>網站伺服器</a:t>
            </a:r>
            <a:endParaRPr lang="en-US" altLang="zh-TW" sz="2700" dirty="0"/>
          </a:p>
          <a:p>
            <a:r>
              <a:rPr lang="en-US" altLang="zh-TW" sz="2700" dirty="0"/>
              <a:t>Web Server</a:t>
            </a:r>
            <a:endParaRPr lang="zh-TW" altLang="en-US" sz="2700" dirty="0"/>
          </a:p>
        </p:txBody>
      </p:sp>
      <p:sp>
        <p:nvSpPr>
          <p:cNvPr id="8" name="矩形 7"/>
          <p:cNvSpPr/>
          <p:nvPr/>
        </p:nvSpPr>
        <p:spPr>
          <a:xfrm>
            <a:off x="1843957" y="1797602"/>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cxnSp>
        <p:nvCxnSpPr>
          <p:cNvPr id="11" name="直線單箭頭接點 10"/>
          <p:cNvCxnSpPr/>
          <p:nvPr/>
        </p:nvCxnSpPr>
        <p:spPr>
          <a:xfrm flipH="1" flipV="1">
            <a:off x="4567876" y="2800280"/>
            <a:ext cx="2286062" cy="92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4"/>
          <a:stretch>
            <a:fillRect/>
          </a:stretch>
        </p:blipFill>
        <p:spPr>
          <a:xfrm>
            <a:off x="1997413" y="3789896"/>
            <a:ext cx="1992214" cy="856501"/>
          </a:xfrm>
          <a:prstGeom prst="rect">
            <a:avLst/>
          </a:prstGeom>
        </p:spPr>
      </p:pic>
      <p:pic>
        <p:nvPicPr>
          <p:cNvPr id="13" name="圖片 12"/>
          <p:cNvPicPr>
            <a:picLocks noChangeAspect="1"/>
          </p:cNvPicPr>
          <p:nvPr/>
        </p:nvPicPr>
        <p:blipFill>
          <a:blip r:embed="rId5"/>
          <a:stretch>
            <a:fillRect/>
          </a:stretch>
        </p:blipFill>
        <p:spPr>
          <a:xfrm>
            <a:off x="1191478" y="4764729"/>
            <a:ext cx="2007973" cy="941237"/>
          </a:xfrm>
          <a:prstGeom prst="rect">
            <a:avLst/>
          </a:prstGeom>
        </p:spPr>
      </p:pic>
      <p:pic>
        <p:nvPicPr>
          <p:cNvPr id="14" name="圖片 13"/>
          <p:cNvPicPr>
            <a:picLocks noChangeAspect="1"/>
          </p:cNvPicPr>
          <p:nvPr/>
        </p:nvPicPr>
        <p:blipFill>
          <a:blip r:embed="rId6"/>
          <a:stretch>
            <a:fillRect/>
          </a:stretch>
        </p:blipFill>
        <p:spPr>
          <a:xfrm>
            <a:off x="3488477" y="5037692"/>
            <a:ext cx="1619507" cy="1093168"/>
          </a:xfrm>
          <a:prstGeom prst="rect">
            <a:avLst/>
          </a:prstGeom>
        </p:spPr>
      </p:pic>
      <p:pic>
        <p:nvPicPr>
          <p:cNvPr id="1028" name="Picture 4" descr="“Database”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346" y="3026229"/>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8247669" y="4352587"/>
            <a:ext cx="2262158" cy="830997"/>
          </a:xfrm>
          <a:prstGeom prst="rect">
            <a:avLst/>
          </a:prstGeom>
        </p:spPr>
        <p:txBody>
          <a:bodyPr wrap="none">
            <a:spAutoFit/>
          </a:bodyPr>
          <a:lstStyle/>
          <a:p>
            <a:r>
              <a:rPr lang="zh-TW" altLang="en-US" sz="2700" dirty="0"/>
              <a:t>資料庫伺服器</a:t>
            </a:r>
            <a:endParaRPr lang="en-US" altLang="zh-TW" sz="2700" dirty="0"/>
          </a:p>
          <a:p>
            <a:r>
              <a:rPr lang="en-US" altLang="zh-TW" sz="2100" dirty="0"/>
              <a:t>Database Server</a:t>
            </a:r>
            <a:endParaRPr lang="zh-TW" altLang="en-US" sz="2100" dirty="0"/>
          </a:p>
        </p:txBody>
      </p:sp>
      <p:sp>
        <p:nvSpPr>
          <p:cNvPr id="15" name="矩形 14"/>
          <p:cNvSpPr/>
          <p:nvPr/>
        </p:nvSpPr>
        <p:spPr>
          <a:xfrm>
            <a:off x="5163382" y="1797602"/>
            <a:ext cx="1279687" cy="761747"/>
          </a:xfrm>
          <a:prstGeom prst="rect">
            <a:avLst/>
          </a:prstGeom>
        </p:spPr>
        <p:txBody>
          <a:bodyPr wrap="square">
            <a:spAutoFit/>
          </a:bodyPr>
          <a:lstStyle/>
          <a:p>
            <a:r>
              <a:rPr lang="zh-TW" altLang="en-US" sz="1500" b="1" dirty="0">
                <a:effectLst>
                  <a:outerShdw blurRad="38100" dist="38100" dir="2700000" algn="tl">
                    <a:srgbClr val="000000">
                      <a:alpha val="43137"/>
                    </a:srgbClr>
                  </a:outerShdw>
                </a:effectLst>
              </a:rPr>
              <a:t>溝通的方式</a:t>
            </a:r>
            <a:endParaRPr lang="en-US" altLang="zh-TW" sz="1500" b="1" dirty="0">
              <a:effectLst>
                <a:outerShdw blurRad="38100" dist="38100" dir="2700000" algn="tl">
                  <a:srgbClr val="000000">
                    <a:alpha val="43137"/>
                  </a:srgbClr>
                </a:outerShdw>
              </a:effectLst>
            </a:endParaRPr>
          </a:p>
          <a:p>
            <a:r>
              <a:rPr lang="en-US" altLang="zh-TW" sz="1500" b="1" dirty="0">
                <a:effectLst>
                  <a:outerShdw blurRad="38100" dist="38100" dir="2700000" algn="tl">
                    <a:srgbClr val="000000">
                      <a:alpha val="43137"/>
                    </a:srgbClr>
                  </a:outerShdw>
                </a:effectLst>
              </a:rPr>
              <a:t>HTTP/HTTPS</a:t>
            </a:r>
          </a:p>
          <a:p>
            <a:r>
              <a:rPr lang="zh-TW" altLang="en-US" sz="1350" dirty="0"/>
              <a:t>協定</a:t>
            </a:r>
            <a:r>
              <a:rPr lang="en-US" altLang="zh-TW" sz="1350" dirty="0"/>
              <a:t>(Protocol)</a:t>
            </a:r>
            <a:endParaRPr lang="zh-TW" altLang="en-US" sz="1350" dirty="0"/>
          </a:p>
        </p:txBody>
      </p:sp>
    </p:spTree>
    <p:extLst>
      <p:ext uri="{BB962C8B-B14F-4D97-AF65-F5344CB8AC3E}">
        <p14:creationId xmlns:p14="http://schemas.microsoft.com/office/powerpoint/2010/main" val="3686052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28168"/>
            <a:ext cx="12192000" cy="1029785"/>
          </a:xfrm>
          <a:solidFill>
            <a:schemeClr val="accent4">
              <a:lumMod val="50000"/>
            </a:schemeClr>
          </a:solidFill>
        </p:spPr>
        <p:txBody>
          <a:bodyPr>
            <a:normAutofit fontScale="90000"/>
          </a:bodyPr>
          <a:lstStyle/>
          <a:p>
            <a:r>
              <a:rPr lang="en-US" altLang="zh-TW" b="1" dirty="0">
                <a:solidFill>
                  <a:srgbClr val="FFFF00"/>
                </a:solidFill>
                <a:effectLst>
                  <a:outerShdw blurRad="38100" dist="38100" dir="2700000" algn="tl">
                    <a:srgbClr val="000000">
                      <a:alpha val="43137"/>
                    </a:srgbClr>
                  </a:outerShdw>
                </a:effectLst>
              </a:rPr>
              <a:t>Digest</a:t>
            </a:r>
            <a:r>
              <a:rPr lang="en-US" altLang="zh-TW" b="1" dirty="0">
                <a:solidFill>
                  <a:schemeClr val="bg1"/>
                </a:solidFill>
                <a:effectLst>
                  <a:outerShdw blurRad="38100" dist="38100" dir="2700000" algn="tl">
                    <a:srgbClr val="000000">
                      <a:alpha val="43137"/>
                    </a:srgbClr>
                  </a:outerShdw>
                </a:effectLst>
              </a:rPr>
              <a:t> access authentication</a:t>
            </a:r>
            <a:br>
              <a:rPr lang="en-US" altLang="zh-TW" b="1" dirty="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https://en.wikipedia.org/wiki/Digest_access_authentication</a:t>
            </a:r>
            <a:endParaRPr lang="zh-TW" altLang="en-US" sz="2700" b="1" dirty="0">
              <a:solidFill>
                <a:schemeClr val="bg1"/>
              </a:solidFill>
              <a:effectLst>
                <a:outerShdw blurRad="38100" dist="38100" dir="2700000" algn="tl">
                  <a:srgbClr val="000000">
                    <a:alpha val="43137"/>
                  </a:srgbClr>
                </a:outerShdw>
              </a:effectLst>
            </a:endParaRPr>
          </a:p>
        </p:txBody>
      </p:sp>
      <p:pic>
        <p:nvPicPr>
          <p:cNvPr id="8" name="內容版面配置區 3"/>
          <p:cNvPicPr>
            <a:picLocks noGrp="1" noChangeAspect="1"/>
          </p:cNvPicPr>
          <p:nvPr>
            <p:ph idx="1"/>
          </p:nvPr>
        </p:nvPicPr>
        <p:blipFill>
          <a:blip r:embed="rId2"/>
          <a:stretch>
            <a:fillRect/>
          </a:stretch>
        </p:blipFill>
        <p:spPr>
          <a:xfrm>
            <a:off x="65744" y="1992376"/>
            <a:ext cx="1708874" cy="1068492"/>
          </a:xfrm>
          <a:prstGeom prst="rect">
            <a:avLst/>
          </a:prstGeom>
        </p:spPr>
      </p:pic>
      <p:cxnSp>
        <p:nvCxnSpPr>
          <p:cNvPr id="9" name="直線單箭頭接點 8"/>
          <p:cNvCxnSpPr/>
          <p:nvPr/>
        </p:nvCxnSpPr>
        <p:spPr>
          <a:xfrm flipV="1">
            <a:off x="3042255" y="1511001"/>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771" y="1666071"/>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9819103" y="1335610"/>
            <a:ext cx="1338828" cy="923330"/>
          </a:xfrm>
          <a:prstGeom prst="rect">
            <a:avLst/>
          </a:prstGeom>
        </p:spPr>
        <p:txBody>
          <a:bodyPr wrap="none">
            <a:spAutoFit/>
          </a:bodyPr>
          <a:lstStyle/>
          <a:p>
            <a:r>
              <a:rPr lang="zh-TW" altLang="en-US" dirty="0" smtClean="0"/>
              <a:t>要有</a:t>
            </a:r>
            <a:r>
              <a:rPr lang="zh-TW" altLang="en-US" b="1" dirty="0" smtClean="0">
                <a:solidFill>
                  <a:srgbClr val="FF0000"/>
                </a:solidFill>
                <a:effectLst>
                  <a:outerShdw blurRad="38100" dist="38100" dir="2700000" algn="tl">
                    <a:srgbClr val="000000">
                      <a:alpha val="43137"/>
                    </a:srgbClr>
                  </a:outerShdw>
                </a:effectLst>
              </a:rPr>
              <a:t>認證</a:t>
            </a:r>
            <a:r>
              <a:rPr lang="zh-TW" altLang="en-US" dirty="0" smtClean="0"/>
              <a:t>的</a:t>
            </a:r>
            <a:endParaRPr lang="en-US" altLang="zh-TW" dirty="0" smtClean="0"/>
          </a:p>
          <a:p>
            <a:r>
              <a:rPr lang="zh-TW" altLang="en-US" dirty="0" smtClean="0"/>
              <a:t>網站</a:t>
            </a:r>
            <a:r>
              <a:rPr lang="zh-TW" altLang="en-US" dirty="0"/>
              <a:t>伺服器</a:t>
            </a:r>
            <a:endParaRPr lang="en-US" altLang="zh-TW" dirty="0"/>
          </a:p>
          <a:p>
            <a:r>
              <a:rPr lang="en-US" altLang="zh-TW" dirty="0"/>
              <a:t>Web Server</a:t>
            </a:r>
            <a:endParaRPr lang="zh-TW" altLang="en-US" dirty="0"/>
          </a:p>
        </p:txBody>
      </p:sp>
      <p:sp>
        <p:nvSpPr>
          <p:cNvPr id="12" name="矩形 11"/>
          <p:cNvSpPr/>
          <p:nvPr/>
        </p:nvSpPr>
        <p:spPr>
          <a:xfrm>
            <a:off x="65744" y="1329746"/>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pic>
        <p:nvPicPr>
          <p:cNvPr id="14"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5745" y="2435832"/>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330330" y="3126021"/>
            <a:ext cx="1542730" cy="584775"/>
          </a:xfrm>
          <a:prstGeom prst="rect">
            <a:avLst/>
          </a:prstGeom>
        </p:spPr>
        <p:txBody>
          <a:bodyPr wrap="none">
            <a:spAutoFit/>
          </a:bodyPr>
          <a:lstStyle/>
          <a:p>
            <a:r>
              <a:rPr lang="zh-TW" altLang="en-US" sz="1600" dirty="0"/>
              <a:t>資料庫伺服器</a:t>
            </a:r>
            <a:endParaRPr lang="en-US" altLang="zh-TW" sz="1600" dirty="0"/>
          </a:p>
          <a:p>
            <a:r>
              <a:rPr lang="en-US" altLang="zh-TW" sz="1600" dirty="0"/>
              <a:t>Database Server</a:t>
            </a:r>
            <a:endParaRPr lang="zh-TW" altLang="en-US" sz="1600" dirty="0"/>
          </a:p>
        </p:txBody>
      </p:sp>
      <p:sp>
        <p:nvSpPr>
          <p:cNvPr id="24" name="矩形 23"/>
          <p:cNvSpPr/>
          <p:nvPr/>
        </p:nvSpPr>
        <p:spPr>
          <a:xfrm>
            <a:off x="2884362" y="1092776"/>
            <a:ext cx="537327" cy="523220"/>
          </a:xfrm>
          <a:prstGeom prst="rect">
            <a:avLst/>
          </a:prstGeom>
        </p:spPr>
        <p:txBody>
          <a:bodyPr wrap="none">
            <a:spAutoFit/>
          </a:bodyPr>
          <a:lstStyle/>
          <a:p>
            <a:r>
              <a:rPr lang="en-US" altLang="zh-TW" sz="2800" b="1" dirty="0" smtClean="0">
                <a:solidFill>
                  <a:srgbClr val="222222"/>
                </a:solidFill>
                <a:latin typeface="Yu Mincho" panose="02020400000000000000" pitchFamily="18" charset="-128"/>
                <a:ea typeface="Yu Mincho" panose="02020400000000000000" pitchFamily="18" charset="-128"/>
              </a:rPr>
              <a:t>③</a:t>
            </a:r>
            <a:endParaRPr lang="zh-TW" altLang="en-US" dirty="0"/>
          </a:p>
        </p:txBody>
      </p:sp>
      <p:sp>
        <p:nvSpPr>
          <p:cNvPr id="25" name="矩形 24"/>
          <p:cNvSpPr/>
          <p:nvPr/>
        </p:nvSpPr>
        <p:spPr>
          <a:xfrm>
            <a:off x="3279240" y="1136075"/>
            <a:ext cx="3502562"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客戶</a:t>
            </a:r>
            <a:r>
              <a:rPr lang="zh-TW" altLang="en-US" b="1" dirty="0" smtClean="0">
                <a:effectLst>
                  <a:outerShdw blurRad="38100" dist="38100" dir="2700000" algn="tl">
                    <a:srgbClr val="000000">
                      <a:alpha val="43137"/>
                    </a:srgbClr>
                  </a:outerShdw>
                </a:effectLst>
              </a:rPr>
              <a:t>端送出有認證資料的</a:t>
            </a:r>
            <a:r>
              <a:rPr lang="en-US" altLang="zh-TW" b="1" dirty="0" smtClean="0">
                <a:effectLst>
                  <a:outerShdw blurRad="38100" dist="38100" dir="2700000" algn="tl">
                    <a:srgbClr val="000000">
                      <a:alpha val="43137"/>
                    </a:srgbClr>
                  </a:outerShdw>
                </a:effectLst>
              </a:rPr>
              <a:t>request </a:t>
            </a:r>
            <a:endParaRPr lang="zh-TW" altLang="en-US" dirty="0"/>
          </a:p>
        </p:txBody>
      </p:sp>
      <p:pic>
        <p:nvPicPr>
          <p:cNvPr id="27" name="圖片 26"/>
          <p:cNvPicPr>
            <a:picLocks noChangeAspect="1"/>
          </p:cNvPicPr>
          <p:nvPr/>
        </p:nvPicPr>
        <p:blipFill rotWithShape="1">
          <a:blip r:embed="rId5"/>
          <a:srcRect l="14852" t="54860" r="39703" b="19987"/>
          <a:stretch/>
        </p:blipFill>
        <p:spPr>
          <a:xfrm>
            <a:off x="5302088" y="4549868"/>
            <a:ext cx="6810644" cy="2041788"/>
          </a:xfrm>
          <a:prstGeom prst="rect">
            <a:avLst/>
          </a:prstGeom>
        </p:spPr>
      </p:pic>
      <p:pic>
        <p:nvPicPr>
          <p:cNvPr id="3" name="圖片 2"/>
          <p:cNvPicPr>
            <a:picLocks noChangeAspect="1"/>
          </p:cNvPicPr>
          <p:nvPr/>
        </p:nvPicPr>
        <p:blipFill rotWithShape="1">
          <a:blip r:embed="rId6"/>
          <a:srcRect l="15223" t="43590" r="42599" b="18024"/>
          <a:stretch/>
        </p:blipFill>
        <p:spPr>
          <a:xfrm>
            <a:off x="2985572" y="1615996"/>
            <a:ext cx="5186460" cy="2556706"/>
          </a:xfrm>
          <a:prstGeom prst="rect">
            <a:avLst/>
          </a:prstGeom>
        </p:spPr>
      </p:pic>
      <p:sp>
        <p:nvSpPr>
          <p:cNvPr id="5" name="矩形 4"/>
          <p:cNvSpPr/>
          <p:nvPr/>
        </p:nvSpPr>
        <p:spPr>
          <a:xfrm>
            <a:off x="11519602" y="2755403"/>
            <a:ext cx="415498" cy="369332"/>
          </a:xfrm>
          <a:prstGeom prst="rect">
            <a:avLst/>
          </a:prstGeom>
        </p:spPr>
        <p:txBody>
          <a:bodyPr wrap="none">
            <a:spAutoFit/>
          </a:bodyPr>
          <a:lstStyle/>
          <a:p>
            <a:r>
              <a:rPr lang="zh-TW" altLang="en-US" dirty="0"/>
              <a:t>④</a:t>
            </a:r>
          </a:p>
        </p:txBody>
      </p:sp>
      <p:cxnSp>
        <p:nvCxnSpPr>
          <p:cNvPr id="7" name="直線單箭頭接點 6"/>
          <p:cNvCxnSpPr/>
          <p:nvPr/>
        </p:nvCxnSpPr>
        <p:spPr>
          <a:xfrm>
            <a:off x="4979393" y="1804505"/>
            <a:ext cx="697429" cy="6796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rotWithShape="1">
          <a:blip r:embed="rId7"/>
          <a:srcRect l="17080" t="47841" r="47425" b="21451"/>
          <a:stretch/>
        </p:blipFill>
        <p:spPr>
          <a:xfrm>
            <a:off x="0" y="3710796"/>
            <a:ext cx="4599353" cy="2155345"/>
          </a:xfrm>
          <a:prstGeom prst="rect">
            <a:avLst/>
          </a:prstGeom>
        </p:spPr>
      </p:pic>
      <p:sp>
        <p:nvSpPr>
          <p:cNvPr id="32" name="矩形 31"/>
          <p:cNvSpPr/>
          <p:nvPr/>
        </p:nvSpPr>
        <p:spPr>
          <a:xfrm>
            <a:off x="7995771" y="4393452"/>
            <a:ext cx="638316" cy="646331"/>
          </a:xfrm>
          <a:prstGeom prst="rect">
            <a:avLst/>
          </a:prstGeom>
        </p:spPr>
        <p:txBody>
          <a:bodyPr wrap="none">
            <a:spAutoFit/>
          </a:bodyPr>
          <a:lstStyle/>
          <a:p>
            <a:r>
              <a:rPr lang="en-US" altLang="zh-TW" sz="3600" b="1" dirty="0">
                <a:solidFill>
                  <a:srgbClr val="222222"/>
                </a:solidFill>
                <a:latin typeface="Yu Mincho" panose="02020400000000000000" pitchFamily="18" charset="-128"/>
                <a:ea typeface="Yu Mincho" panose="02020400000000000000" pitchFamily="18" charset="-128"/>
              </a:rPr>
              <a:t>②</a:t>
            </a:r>
            <a:endParaRPr lang="zh-TW" altLang="en-US" sz="3600" dirty="0"/>
          </a:p>
        </p:txBody>
      </p:sp>
      <p:sp>
        <p:nvSpPr>
          <p:cNvPr id="33" name="矩形 32"/>
          <p:cNvSpPr/>
          <p:nvPr/>
        </p:nvSpPr>
        <p:spPr>
          <a:xfrm>
            <a:off x="8795779" y="4393452"/>
            <a:ext cx="2723823" cy="646331"/>
          </a:xfrm>
          <a:prstGeom prst="rect">
            <a:avLst/>
          </a:prstGeom>
        </p:spPr>
        <p:txBody>
          <a:bodyPr wrap="none">
            <a:spAutoFit/>
          </a:bodyPr>
          <a:lstStyle/>
          <a:p>
            <a:r>
              <a:rPr lang="en-US" altLang="zh-TW" b="1" dirty="0" smtClean="0">
                <a:effectLst>
                  <a:outerShdw blurRad="38100" dist="38100" dir="2700000" algn="tl">
                    <a:srgbClr val="000000">
                      <a:alpha val="43137"/>
                    </a:srgbClr>
                  </a:outerShdw>
                </a:effectLst>
              </a:rPr>
              <a:t>Server</a:t>
            </a:r>
            <a:r>
              <a:rPr lang="zh-TW" altLang="en-US" b="1" dirty="0" smtClean="0">
                <a:effectLst>
                  <a:outerShdw blurRad="38100" dist="38100" dir="2700000" algn="tl">
                    <a:srgbClr val="000000">
                      <a:alpha val="43137"/>
                    </a:srgbClr>
                  </a:outerShdw>
                </a:effectLst>
              </a:rPr>
              <a:t>送出</a:t>
            </a:r>
            <a:r>
              <a:rPr lang="en-US" altLang="zh-TW" b="1" dirty="0" smtClean="0">
                <a:effectLst>
                  <a:outerShdw blurRad="38100" dist="38100" dir="2700000" algn="tl">
                    <a:srgbClr val="000000">
                      <a:alpha val="43137"/>
                    </a:srgbClr>
                  </a:outerShdw>
                </a:effectLst>
              </a:rPr>
              <a:t>401</a:t>
            </a:r>
            <a:r>
              <a:rPr lang="zh-TW" altLang="en-US" b="1" dirty="0" smtClean="0">
                <a:effectLst>
                  <a:outerShdw blurRad="38100" dist="38100" dir="2700000" algn="tl">
                    <a:srgbClr val="000000">
                      <a:alpha val="43137"/>
                    </a:srgbClr>
                  </a:outerShdw>
                </a:effectLst>
              </a:rPr>
              <a:t>回應</a:t>
            </a:r>
            <a:r>
              <a:rPr lang="en-US" altLang="zh-TW" b="1" dirty="0" smtClean="0">
                <a:effectLst>
                  <a:outerShdw blurRad="38100" dist="38100" dir="2700000" algn="tl">
                    <a:srgbClr val="000000">
                      <a:alpha val="43137"/>
                    </a:srgbClr>
                  </a:outerShdw>
                </a:effectLst>
                <a:sym typeface="Wingdings" panose="05000000000000000000" pitchFamily="2" charset="2"/>
              </a:rPr>
              <a:t></a:t>
            </a:r>
            <a:r>
              <a:rPr lang="zh-TW" altLang="en-US" b="1" dirty="0" smtClean="0">
                <a:effectLst>
                  <a:outerShdw blurRad="38100" dist="38100" dir="2700000" algn="tl">
                    <a:srgbClr val="000000">
                      <a:alpha val="43137"/>
                    </a:srgbClr>
                  </a:outerShdw>
                </a:effectLst>
              </a:rPr>
              <a:t> </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告知</a:t>
            </a:r>
            <a:r>
              <a:rPr lang="zh-TW" altLang="en-US" b="1" dirty="0">
                <a:effectLst>
                  <a:outerShdw blurRad="38100" dist="38100" dir="2700000" algn="tl">
                    <a:srgbClr val="000000">
                      <a:alpha val="43137"/>
                    </a:srgbClr>
                  </a:outerShdw>
                </a:effectLst>
              </a:rPr>
              <a:t>客戶端</a:t>
            </a:r>
            <a:r>
              <a:rPr lang="zh-TW" altLang="en-US" b="1" dirty="0" smtClean="0">
                <a:effectLst>
                  <a:outerShdw blurRad="38100" dist="38100" dir="2700000" algn="tl">
                    <a:srgbClr val="000000">
                      <a:alpha val="43137"/>
                    </a:srgbClr>
                  </a:outerShdw>
                </a:effectLst>
              </a:rPr>
              <a:t>沒有</a:t>
            </a:r>
            <a:r>
              <a:rPr lang="zh-TW" altLang="en-US" b="1" dirty="0">
                <a:effectLst>
                  <a:outerShdw blurRad="38100" dist="38100" dir="2700000" algn="tl">
                    <a:srgbClr val="000000">
                      <a:alpha val="43137"/>
                    </a:srgbClr>
                  </a:outerShdw>
                </a:effectLst>
              </a:rPr>
              <a:t>認證</a:t>
            </a:r>
            <a:r>
              <a:rPr lang="zh-TW" altLang="en-US" b="1" dirty="0" smtClean="0">
                <a:effectLst>
                  <a:outerShdw blurRad="38100" dist="38100" dir="2700000" algn="tl">
                    <a:srgbClr val="000000">
                      <a:alpha val="43137"/>
                    </a:srgbClr>
                  </a:outerShdw>
                </a:effectLst>
              </a:rPr>
              <a:t>資料</a:t>
            </a:r>
            <a:endParaRPr lang="zh-TW" altLang="en-US" dirty="0"/>
          </a:p>
        </p:txBody>
      </p:sp>
      <p:sp>
        <p:nvSpPr>
          <p:cNvPr id="17" name="矩形 16"/>
          <p:cNvSpPr/>
          <p:nvPr/>
        </p:nvSpPr>
        <p:spPr>
          <a:xfrm>
            <a:off x="531420" y="3201166"/>
            <a:ext cx="1641540"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Digest===MD5 </a:t>
            </a:r>
            <a:endParaRPr lang="zh-TW" altLang="en-US" dirty="0">
              <a:solidFill>
                <a:srgbClr val="FF0000"/>
              </a:solidFill>
            </a:endParaRPr>
          </a:p>
        </p:txBody>
      </p:sp>
    </p:spTree>
    <p:extLst>
      <p:ext uri="{BB962C8B-B14F-4D97-AF65-F5344CB8AC3E}">
        <p14:creationId xmlns:p14="http://schemas.microsoft.com/office/powerpoint/2010/main" val="3409425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28168"/>
            <a:ext cx="12192000" cy="1029785"/>
          </a:xfrm>
          <a:solidFill>
            <a:schemeClr val="accent4">
              <a:lumMod val="50000"/>
            </a:schemeClr>
          </a:solidFill>
        </p:spPr>
        <p:txBody>
          <a:bodyPr>
            <a:normAutofit fontScale="90000"/>
          </a:bodyPr>
          <a:lstStyle/>
          <a:p>
            <a:r>
              <a:rPr lang="en-US" altLang="zh-TW" b="1" dirty="0">
                <a:solidFill>
                  <a:srgbClr val="FFFF00"/>
                </a:solidFill>
                <a:effectLst>
                  <a:outerShdw blurRad="38100" dist="38100" dir="2700000" algn="tl">
                    <a:srgbClr val="000000">
                      <a:alpha val="43137"/>
                    </a:srgbClr>
                  </a:outerShdw>
                </a:effectLst>
              </a:rPr>
              <a:t>Digest</a:t>
            </a:r>
            <a:r>
              <a:rPr lang="en-US" altLang="zh-TW" b="1" dirty="0">
                <a:solidFill>
                  <a:schemeClr val="bg1"/>
                </a:solidFill>
                <a:effectLst>
                  <a:outerShdw blurRad="38100" dist="38100" dir="2700000" algn="tl">
                    <a:srgbClr val="000000">
                      <a:alpha val="43137"/>
                    </a:srgbClr>
                  </a:outerShdw>
                </a:effectLst>
              </a:rPr>
              <a:t> access authentication</a:t>
            </a:r>
            <a:br>
              <a:rPr lang="en-US" altLang="zh-TW" b="1" dirty="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https://en.wikipedia.org/wiki/Digest_access_authentication</a:t>
            </a:r>
            <a:endParaRPr lang="zh-TW" altLang="en-US" sz="2700" b="1" dirty="0">
              <a:solidFill>
                <a:schemeClr val="bg1"/>
              </a:solidFill>
              <a:effectLst>
                <a:outerShdw blurRad="38100" dist="38100" dir="2700000" algn="tl">
                  <a:srgbClr val="000000">
                    <a:alpha val="43137"/>
                  </a:srgbClr>
                </a:outerShdw>
              </a:effectLst>
            </a:endParaRPr>
          </a:p>
        </p:txBody>
      </p:sp>
      <p:pic>
        <p:nvPicPr>
          <p:cNvPr id="8" name="內容版面配置區 3"/>
          <p:cNvPicPr>
            <a:picLocks noGrp="1" noChangeAspect="1"/>
          </p:cNvPicPr>
          <p:nvPr>
            <p:ph idx="1"/>
          </p:nvPr>
        </p:nvPicPr>
        <p:blipFill>
          <a:blip r:embed="rId2"/>
          <a:stretch>
            <a:fillRect/>
          </a:stretch>
        </p:blipFill>
        <p:spPr>
          <a:xfrm>
            <a:off x="65744" y="1992376"/>
            <a:ext cx="1708874" cy="1068492"/>
          </a:xfrm>
          <a:prstGeom prst="rect">
            <a:avLst/>
          </a:prstGeom>
        </p:spPr>
      </p:pic>
      <p:cxnSp>
        <p:nvCxnSpPr>
          <p:cNvPr id="9" name="直線單箭頭接點 8"/>
          <p:cNvCxnSpPr/>
          <p:nvPr/>
        </p:nvCxnSpPr>
        <p:spPr>
          <a:xfrm flipV="1">
            <a:off x="3042255" y="1511001"/>
            <a:ext cx="4293052" cy="9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web server”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771" y="1666071"/>
            <a:ext cx="2434281" cy="18257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9819103" y="1335610"/>
            <a:ext cx="1338828" cy="923330"/>
          </a:xfrm>
          <a:prstGeom prst="rect">
            <a:avLst/>
          </a:prstGeom>
        </p:spPr>
        <p:txBody>
          <a:bodyPr wrap="none">
            <a:spAutoFit/>
          </a:bodyPr>
          <a:lstStyle/>
          <a:p>
            <a:r>
              <a:rPr lang="zh-TW" altLang="en-US" dirty="0" smtClean="0"/>
              <a:t>要有</a:t>
            </a:r>
            <a:r>
              <a:rPr lang="zh-TW" altLang="en-US" b="1" dirty="0" smtClean="0">
                <a:solidFill>
                  <a:srgbClr val="FF0000"/>
                </a:solidFill>
                <a:effectLst>
                  <a:outerShdw blurRad="38100" dist="38100" dir="2700000" algn="tl">
                    <a:srgbClr val="000000">
                      <a:alpha val="43137"/>
                    </a:srgbClr>
                  </a:outerShdw>
                </a:effectLst>
              </a:rPr>
              <a:t>認證</a:t>
            </a:r>
            <a:r>
              <a:rPr lang="zh-TW" altLang="en-US" dirty="0" smtClean="0"/>
              <a:t>的</a:t>
            </a:r>
            <a:endParaRPr lang="en-US" altLang="zh-TW" dirty="0" smtClean="0"/>
          </a:p>
          <a:p>
            <a:r>
              <a:rPr lang="zh-TW" altLang="en-US" dirty="0" smtClean="0"/>
              <a:t>網站</a:t>
            </a:r>
            <a:r>
              <a:rPr lang="zh-TW" altLang="en-US" dirty="0"/>
              <a:t>伺服器</a:t>
            </a:r>
            <a:endParaRPr lang="en-US" altLang="zh-TW" dirty="0"/>
          </a:p>
          <a:p>
            <a:r>
              <a:rPr lang="en-US" altLang="zh-TW" dirty="0"/>
              <a:t>Web Server</a:t>
            </a:r>
            <a:endParaRPr lang="zh-TW" altLang="en-US" dirty="0"/>
          </a:p>
        </p:txBody>
      </p:sp>
      <p:sp>
        <p:nvSpPr>
          <p:cNvPr id="12" name="矩形 11"/>
          <p:cNvSpPr/>
          <p:nvPr/>
        </p:nvSpPr>
        <p:spPr>
          <a:xfrm>
            <a:off x="65744" y="1329746"/>
            <a:ext cx="2961067" cy="507831"/>
          </a:xfrm>
          <a:prstGeom prst="rect">
            <a:avLst/>
          </a:prstGeom>
        </p:spPr>
        <p:txBody>
          <a:bodyPr wrap="none">
            <a:spAutoFit/>
          </a:bodyPr>
          <a:lstStyle/>
          <a:p>
            <a:r>
              <a:rPr lang="zh-TW" altLang="en-US" sz="2700" b="1" dirty="0">
                <a:effectLst>
                  <a:outerShdw blurRad="38100" dist="38100" dir="2700000" algn="tl">
                    <a:srgbClr val="000000">
                      <a:alpha val="43137"/>
                    </a:srgbClr>
                  </a:outerShdw>
                </a:effectLst>
              </a:rPr>
              <a:t>客戶端程式</a:t>
            </a:r>
            <a:r>
              <a:rPr lang="en-US" altLang="zh-TW" sz="2700" b="1" dirty="0">
                <a:effectLst>
                  <a:outerShdw blurRad="38100" dist="38100" dir="2700000" algn="tl">
                    <a:srgbClr val="000000">
                      <a:alpha val="43137"/>
                    </a:srgbClr>
                  </a:outerShdw>
                </a:effectLst>
              </a:rPr>
              <a:t>(Client)</a:t>
            </a:r>
            <a:endParaRPr lang="zh-TW" altLang="en-US" sz="2700" b="1" dirty="0">
              <a:effectLst>
                <a:outerShdw blurRad="38100" dist="38100" dir="2700000" algn="tl">
                  <a:srgbClr val="000000">
                    <a:alpha val="43137"/>
                  </a:srgbClr>
                </a:outerShdw>
              </a:effectLst>
            </a:endParaRPr>
          </a:p>
        </p:txBody>
      </p:sp>
      <p:pic>
        <p:nvPicPr>
          <p:cNvPr id="14" name="Picture 4" descr="“Databas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5745" y="2435832"/>
            <a:ext cx="956636" cy="132635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330330" y="3126021"/>
            <a:ext cx="1542730" cy="584775"/>
          </a:xfrm>
          <a:prstGeom prst="rect">
            <a:avLst/>
          </a:prstGeom>
        </p:spPr>
        <p:txBody>
          <a:bodyPr wrap="none">
            <a:spAutoFit/>
          </a:bodyPr>
          <a:lstStyle/>
          <a:p>
            <a:r>
              <a:rPr lang="zh-TW" altLang="en-US" sz="1600" dirty="0"/>
              <a:t>資料庫伺服器</a:t>
            </a:r>
            <a:endParaRPr lang="en-US" altLang="zh-TW" sz="1600" dirty="0"/>
          </a:p>
          <a:p>
            <a:r>
              <a:rPr lang="en-US" altLang="zh-TW" sz="1600" dirty="0"/>
              <a:t>Database Server</a:t>
            </a:r>
            <a:endParaRPr lang="zh-TW" altLang="en-US" sz="1600" dirty="0"/>
          </a:p>
        </p:txBody>
      </p:sp>
      <p:sp>
        <p:nvSpPr>
          <p:cNvPr id="24" name="矩形 23"/>
          <p:cNvSpPr/>
          <p:nvPr/>
        </p:nvSpPr>
        <p:spPr>
          <a:xfrm>
            <a:off x="2884362" y="1092776"/>
            <a:ext cx="537327" cy="523220"/>
          </a:xfrm>
          <a:prstGeom prst="rect">
            <a:avLst/>
          </a:prstGeom>
        </p:spPr>
        <p:txBody>
          <a:bodyPr wrap="none">
            <a:spAutoFit/>
          </a:bodyPr>
          <a:lstStyle/>
          <a:p>
            <a:r>
              <a:rPr lang="en-US" altLang="zh-TW" sz="2800" b="1" dirty="0" smtClean="0">
                <a:solidFill>
                  <a:srgbClr val="222222"/>
                </a:solidFill>
                <a:latin typeface="Yu Mincho" panose="02020400000000000000" pitchFamily="18" charset="-128"/>
                <a:ea typeface="Yu Mincho" panose="02020400000000000000" pitchFamily="18" charset="-128"/>
              </a:rPr>
              <a:t>③</a:t>
            </a:r>
            <a:endParaRPr lang="zh-TW" altLang="en-US" dirty="0"/>
          </a:p>
        </p:txBody>
      </p:sp>
      <p:sp>
        <p:nvSpPr>
          <p:cNvPr id="25" name="矩形 24"/>
          <p:cNvSpPr/>
          <p:nvPr/>
        </p:nvSpPr>
        <p:spPr>
          <a:xfrm>
            <a:off x="3279240" y="1136075"/>
            <a:ext cx="3502562"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客戶</a:t>
            </a:r>
            <a:r>
              <a:rPr lang="zh-TW" altLang="en-US" b="1" dirty="0" smtClean="0">
                <a:effectLst>
                  <a:outerShdw blurRad="38100" dist="38100" dir="2700000" algn="tl">
                    <a:srgbClr val="000000">
                      <a:alpha val="43137"/>
                    </a:srgbClr>
                  </a:outerShdw>
                </a:effectLst>
              </a:rPr>
              <a:t>端送出有認證資料的</a:t>
            </a:r>
            <a:r>
              <a:rPr lang="en-US" altLang="zh-TW" b="1" dirty="0" smtClean="0">
                <a:effectLst>
                  <a:outerShdw blurRad="38100" dist="38100" dir="2700000" algn="tl">
                    <a:srgbClr val="000000">
                      <a:alpha val="43137"/>
                    </a:srgbClr>
                  </a:outerShdw>
                </a:effectLst>
              </a:rPr>
              <a:t>request </a:t>
            </a:r>
            <a:endParaRPr lang="zh-TW" altLang="en-US" dirty="0"/>
          </a:p>
        </p:txBody>
      </p:sp>
      <p:pic>
        <p:nvPicPr>
          <p:cNvPr id="3" name="圖片 2"/>
          <p:cNvPicPr>
            <a:picLocks noChangeAspect="1"/>
          </p:cNvPicPr>
          <p:nvPr/>
        </p:nvPicPr>
        <p:blipFill rotWithShape="1">
          <a:blip r:embed="rId5"/>
          <a:srcRect l="15223" t="43590" r="42599" b="18024"/>
          <a:stretch/>
        </p:blipFill>
        <p:spPr>
          <a:xfrm>
            <a:off x="2985572" y="1615996"/>
            <a:ext cx="5186460" cy="2556706"/>
          </a:xfrm>
          <a:prstGeom prst="rect">
            <a:avLst/>
          </a:prstGeom>
        </p:spPr>
      </p:pic>
      <p:cxnSp>
        <p:nvCxnSpPr>
          <p:cNvPr id="7" name="直線單箭頭接點 6"/>
          <p:cNvCxnSpPr/>
          <p:nvPr/>
        </p:nvCxnSpPr>
        <p:spPr>
          <a:xfrm>
            <a:off x="4979393" y="1804505"/>
            <a:ext cx="697429" cy="6796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47214" y="4172702"/>
            <a:ext cx="748923" cy="769441"/>
          </a:xfrm>
          <a:prstGeom prst="rect">
            <a:avLst/>
          </a:prstGeom>
        </p:spPr>
        <p:txBody>
          <a:bodyPr wrap="none">
            <a:spAutoFit/>
          </a:bodyPr>
          <a:lstStyle/>
          <a:p>
            <a:r>
              <a:rPr lang="zh-TW" altLang="en-US" sz="4400" dirty="0"/>
              <a:t>④</a:t>
            </a:r>
          </a:p>
        </p:txBody>
      </p:sp>
      <p:pic>
        <p:nvPicPr>
          <p:cNvPr id="4" name="圖片 3"/>
          <p:cNvPicPr>
            <a:picLocks noChangeAspect="1"/>
          </p:cNvPicPr>
          <p:nvPr/>
        </p:nvPicPr>
        <p:blipFill rotWithShape="1">
          <a:blip r:embed="rId6"/>
          <a:srcRect l="14703" t="11375" r="59604" b="64635"/>
          <a:stretch/>
        </p:blipFill>
        <p:spPr>
          <a:xfrm>
            <a:off x="4346742" y="4519024"/>
            <a:ext cx="4403600" cy="2227255"/>
          </a:xfrm>
          <a:prstGeom prst="rect">
            <a:avLst/>
          </a:prstGeom>
        </p:spPr>
      </p:pic>
      <p:cxnSp>
        <p:nvCxnSpPr>
          <p:cNvPr id="21" name="直線單箭頭接點 20"/>
          <p:cNvCxnSpPr/>
          <p:nvPr/>
        </p:nvCxnSpPr>
        <p:spPr>
          <a:xfrm flipH="1">
            <a:off x="4216978" y="4481002"/>
            <a:ext cx="4202517" cy="79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07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600" dirty="0" smtClean="0">
                <a:solidFill>
                  <a:srgbClr val="FFFF00"/>
                </a:solidFill>
                <a:latin typeface="Yu Mincho Demibold" panose="02020600000000000000" pitchFamily="18" charset="-128"/>
                <a:ea typeface="Yu Mincho Demibold" panose="02020600000000000000" pitchFamily="18" charset="-128"/>
              </a:rPr>
              <a:t>NEXT</a:t>
            </a:r>
          </a:p>
          <a:p>
            <a:pPr algn="ctr"/>
            <a:r>
              <a:rPr lang="zh-TW" altLang="en-US" sz="6600" dirty="0" smtClean="0"/>
              <a:t>即將全面登場的</a:t>
            </a:r>
            <a:r>
              <a:rPr lang="en-US" altLang="zh-TW" sz="6600" dirty="0" smtClean="0"/>
              <a:t>HTTPS</a:t>
            </a:r>
          </a:p>
          <a:p>
            <a:pPr algn="ctr"/>
            <a:r>
              <a:rPr lang="zh-TW" altLang="en-US" sz="4800" dirty="0" smtClean="0">
                <a:solidFill>
                  <a:srgbClr val="FFFF00"/>
                </a:solidFill>
              </a:rPr>
              <a:t>略</a:t>
            </a:r>
            <a:endParaRPr lang="en-US" altLang="zh-TW" sz="4800" dirty="0" smtClean="0">
              <a:solidFill>
                <a:srgbClr val="FFFF00"/>
              </a:solidFill>
            </a:endParaRPr>
          </a:p>
        </p:txBody>
      </p:sp>
    </p:spTree>
    <p:extLst>
      <p:ext uri="{BB962C8B-B14F-4D97-AF65-F5344CB8AC3E}">
        <p14:creationId xmlns:p14="http://schemas.microsoft.com/office/powerpoint/2010/main" val="32034239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25884" y="181622"/>
            <a:ext cx="3692928" cy="4551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a:blip r:embed="rId3"/>
          <a:stretch>
            <a:fillRect/>
          </a:stretch>
        </p:blipFill>
        <p:spPr>
          <a:xfrm>
            <a:off x="4116835" y="99908"/>
            <a:ext cx="3407400" cy="4578694"/>
          </a:xfrm>
          <a:prstGeom prst="rect">
            <a:avLst/>
          </a:prstGeom>
        </p:spPr>
      </p:pic>
      <p:sp>
        <p:nvSpPr>
          <p:cNvPr id="6" name="矩形 5"/>
          <p:cNvSpPr/>
          <p:nvPr/>
        </p:nvSpPr>
        <p:spPr>
          <a:xfrm>
            <a:off x="7732878" y="5144457"/>
            <a:ext cx="4144099" cy="923330"/>
          </a:xfrm>
          <a:prstGeom prst="rect">
            <a:avLst/>
          </a:prstGeom>
          <a:solidFill>
            <a:schemeClr val="accent6">
              <a:lumMod val="20000"/>
              <a:lumOff val="80000"/>
            </a:schemeClr>
          </a:solidFill>
        </p:spPr>
        <p:txBody>
          <a:bodyPr wrap="square">
            <a:spAutoFit/>
          </a:bodyPr>
          <a:lstStyle/>
          <a:p>
            <a:r>
              <a:rPr lang="en-US" altLang="zh-TW" dirty="0"/>
              <a:t>DROWN Attack(CVE-2016-0800)</a:t>
            </a:r>
            <a:endParaRPr lang="en-US" altLang="zh-TW" dirty="0" smtClean="0"/>
          </a:p>
          <a:p>
            <a:r>
              <a:rPr lang="en-US" altLang="zh-TW" dirty="0"/>
              <a:t>Decrypting RSA with Obsolete and Weakened </a:t>
            </a:r>
            <a:r>
              <a:rPr lang="en-US" altLang="zh-TW" dirty="0" err="1"/>
              <a:t>eNcryption</a:t>
            </a:r>
            <a:endParaRPr lang="zh-TW" altLang="en-US" dirty="0"/>
          </a:p>
        </p:txBody>
      </p:sp>
      <p:sp>
        <p:nvSpPr>
          <p:cNvPr id="7" name="矩形 6"/>
          <p:cNvSpPr/>
          <p:nvPr/>
        </p:nvSpPr>
        <p:spPr>
          <a:xfrm>
            <a:off x="7732878" y="279620"/>
            <a:ext cx="3828997" cy="646331"/>
          </a:xfrm>
          <a:prstGeom prst="rect">
            <a:avLst/>
          </a:prstGeom>
          <a:solidFill>
            <a:schemeClr val="accent6">
              <a:lumMod val="20000"/>
              <a:lumOff val="80000"/>
            </a:schemeClr>
          </a:solidFill>
        </p:spPr>
        <p:txBody>
          <a:bodyPr wrap="none">
            <a:spAutoFit/>
          </a:bodyPr>
          <a:lstStyle/>
          <a:p>
            <a:r>
              <a:rPr lang="en-US" altLang="zh-TW" dirty="0"/>
              <a:t>BEAST (CVE-2011-3389)</a:t>
            </a:r>
          </a:p>
          <a:p>
            <a:r>
              <a:rPr lang="en-US" altLang="zh-TW" dirty="0" smtClean="0"/>
              <a:t>Browser </a:t>
            </a:r>
            <a:r>
              <a:rPr lang="en-US" altLang="zh-TW" dirty="0"/>
              <a:t>Exploit Against SSL/TLS attack </a:t>
            </a:r>
            <a:endParaRPr lang="zh-TW" altLang="en-US" dirty="0"/>
          </a:p>
        </p:txBody>
      </p:sp>
      <p:sp>
        <p:nvSpPr>
          <p:cNvPr id="8" name="矩形 7"/>
          <p:cNvSpPr/>
          <p:nvPr/>
        </p:nvSpPr>
        <p:spPr>
          <a:xfrm>
            <a:off x="7732878" y="1186285"/>
            <a:ext cx="3927550" cy="646331"/>
          </a:xfrm>
          <a:prstGeom prst="rect">
            <a:avLst/>
          </a:prstGeom>
          <a:solidFill>
            <a:srgbClr val="FFFF00"/>
          </a:solidFill>
        </p:spPr>
        <p:txBody>
          <a:bodyPr wrap="none">
            <a:spAutoFit/>
          </a:bodyPr>
          <a:lstStyle/>
          <a:p>
            <a:r>
              <a:rPr lang="en-US" altLang="zh-TW" dirty="0"/>
              <a:t>CRIME (CVE-2012-4929)</a:t>
            </a:r>
          </a:p>
          <a:p>
            <a:r>
              <a:rPr lang="en-US" altLang="zh-TW" dirty="0" smtClean="0"/>
              <a:t>Compression </a:t>
            </a:r>
            <a:r>
              <a:rPr lang="en-US" altLang="zh-TW" dirty="0"/>
              <a:t>Ratio Info-leak Made Easy </a:t>
            </a:r>
            <a:endParaRPr lang="zh-TW" altLang="en-US" dirty="0"/>
          </a:p>
        </p:txBody>
      </p:sp>
      <p:sp>
        <p:nvSpPr>
          <p:cNvPr id="9" name="矩形 8"/>
          <p:cNvSpPr/>
          <p:nvPr/>
        </p:nvSpPr>
        <p:spPr>
          <a:xfrm>
            <a:off x="7743498" y="3481255"/>
            <a:ext cx="4022757" cy="923330"/>
          </a:xfrm>
          <a:prstGeom prst="rect">
            <a:avLst/>
          </a:prstGeom>
          <a:solidFill>
            <a:schemeClr val="accent5">
              <a:lumMod val="20000"/>
              <a:lumOff val="80000"/>
            </a:schemeClr>
          </a:solidFill>
        </p:spPr>
        <p:txBody>
          <a:bodyPr wrap="square">
            <a:spAutoFit/>
          </a:bodyPr>
          <a:lstStyle/>
          <a:p>
            <a:r>
              <a:rPr lang="en-US" altLang="zh-TW" dirty="0" smtClean="0"/>
              <a:t>POODLE </a:t>
            </a:r>
            <a:r>
              <a:rPr lang="en-US" altLang="zh-TW" dirty="0"/>
              <a:t>(CVE-2014-3566</a:t>
            </a:r>
            <a:r>
              <a:rPr lang="en-US" altLang="zh-TW" dirty="0" smtClean="0"/>
              <a:t>)</a:t>
            </a:r>
          </a:p>
          <a:p>
            <a:r>
              <a:rPr lang="en-US" altLang="zh-TW" dirty="0" smtClean="0"/>
              <a:t>Padding </a:t>
            </a:r>
            <a:r>
              <a:rPr lang="en-US" altLang="zh-TW" dirty="0"/>
              <a:t>Oracle On Downgraded Legacy Encryption (POODLE) attack</a:t>
            </a:r>
            <a:endParaRPr lang="zh-TW" altLang="en-US" dirty="0"/>
          </a:p>
        </p:txBody>
      </p:sp>
      <p:sp>
        <p:nvSpPr>
          <p:cNvPr id="10" name="矩形 9"/>
          <p:cNvSpPr/>
          <p:nvPr/>
        </p:nvSpPr>
        <p:spPr>
          <a:xfrm>
            <a:off x="7732878" y="2057679"/>
            <a:ext cx="3923168" cy="1200329"/>
          </a:xfrm>
          <a:prstGeom prst="rect">
            <a:avLst/>
          </a:prstGeom>
          <a:solidFill>
            <a:schemeClr val="accent3">
              <a:lumMod val="20000"/>
              <a:lumOff val="80000"/>
            </a:schemeClr>
          </a:solidFill>
        </p:spPr>
        <p:txBody>
          <a:bodyPr wrap="square">
            <a:spAutoFit/>
          </a:bodyPr>
          <a:lstStyle/>
          <a:p>
            <a:r>
              <a:rPr lang="en-US" altLang="zh-TW" dirty="0"/>
              <a:t>BREACH (CVE-2013-3587</a:t>
            </a:r>
            <a:r>
              <a:rPr lang="en-US" altLang="zh-TW" dirty="0" smtClean="0"/>
              <a:t>)</a:t>
            </a:r>
          </a:p>
          <a:p>
            <a:r>
              <a:rPr lang="en-US" altLang="zh-TW" dirty="0" smtClean="0"/>
              <a:t>Browser </a:t>
            </a:r>
            <a:r>
              <a:rPr lang="en-US" altLang="zh-TW" dirty="0"/>
              <a:t>Reconnaissance and Exfiltration via Adaptive Compression of Hypertext </a:t>
            </a:r>
            <a:r>
              <a:rPr lang="en-US" altLang="zh-TW" dirty="0" err="1"/>
              <a:t>i</a:t>
            </a:r>
            <a:endParaRPr lang="zh-TW" altLang="en-US" dirty="0"/>
          </a:p>
        </p:txBody>
      </p:sp>
      <p:sp>
        <p:nvSpPr>
          <p:cNvPr id="11" name="矩形 10"/>
          <p:cNvSpPr/>
          <p:nvPr/>
        </p:nvSpPr>
        <p:spPr>
          <a:xfrm>
            <a:off x="7732878" y="4627832"/>
            <a:ext cx="4033377" cy="369332"/>
          </a:xfrm>
          <a:prstGeom prst="rect">
            <a:avLst/>
          </a:prstGeom>
          <a:solidFill>
            <a:srgbClr val="FFFF00"/>
          </a:solidFill>
        </p:spPr>
        <p:txBody>
          <a:bodyPr wrap="square">
            <a:spAutoFit/>
          </a:bodyPr>
          <a:lstStyle/>
          <a:p>
            <a:r>
              <a:rPr lang="en-US" altLang="zh-TW" dirty="0"/>
              <a:t>Heartbleed (CVE-2014-0160)</a:t>
            </a:r>
            <a:endParaRPr lang="zh-TW" altLang="en-US" dirty="0"/>
          </a:p>
        </p:txBody>
      </p:sp>
      <p:sp>
        <p:nvSpPr>
          <p:cNvPr id="12" name="矩形 11"/>
          <p:cNvSpPr/>
          <p:nvPr/>
        </p:nvSpPr>
        <p:spPr>
          <a:xfrm>
            <a:off x="3247545" y="6208304"/>
            <a:ext cx="8205457" cy="369332"/>
          </a:xfrm>
          <a:prstGeom prst="rect">
            <a:avLst/>
          </a:prstGeom>
        </p:spPr>
        <p:txBody>
          <a:bodyPr wrap="square">
            <a:spAutoFit/>
          </a:bodyPr>
          <a:lstStyle/>
          <a:p>
            <a:r>
              <a:rPr lang="en-US" altLang="zh-TW" dirty="0"/>
              <a:t>https://www.acunetix.com/blog/articles/tls-vulnerabilities-attacks-final-part/</a:t>
            </a:r>
            <a:endParaRPr lang="zh-TW" altLang="en-US" dirty="0"/>
          </a:p>
        </p:txBody>
      </p:sp>
      <p:sp>
        <p:nvSpPr>
          <p:cNvPr id="13" name="矩形 12"/>
          <p:cNvSpPr/>
          <p:nvPr/>
        </p:nvSpPr>
        <p:spPr>
          <a:xfrm>
            <a:off x="3331028" y="5144457"/>
            <a:ext cx="4193207" cy="923330"/>
          </a:xfrm>
          <a:prstGeom prst="rect">
            <a:avLst/>
          </a:prstGeom>
          <a:solidFill>
            <a:schemeClr val="accent6">
              <a:lumMod val="20000"/>
              <a:lumOff val="80000"/>
            </a:schemeClr>
          </a:solidFill>
        </p:spPr>
        <p:txBody>
          <a:bodyPr wrap="square">
            <a:spAutoFit/>
          </a:bodyPr>
          <a:lstStyle/>
          <a:p>
            <a:r>
              <a:rPr lang="en-US" altLang="zh-TW" dirty="0"/>
              <a:t>"Sweet32" attack(CVE-2016-2183</a:t>
            </a:r>
            <a:r>
              <a:rPr lang="en-US" altLang="zh-TW" dirty="0" smtClean="0"/>
              <a:t>)</a:t>
            </a:r>
          </a:p>
          <a:p>
            <a:r>
              <a:rPr lang="en-US" altLang="zh-TW" dirty="0"/>
              <a:t>Birthday attacks on 64-bit block ciphers in TLS and </a:t>
            </a:r>
            <a:r>
              <a:rPr lang="en-US" altLang="zh-TW" dirty="0" err="1"/>
              <a:t>OpenVPN</a:t>
            </a:r>
            <a:endParaRPr lang="zh-TW" altLang="en-US" dirty="0"/>
          </a:p>
        </p:txBody>
      </p:sp>
    </p:spTree>
    <p:extLst>
      <p:ext uri="{BB962C8B-B14F-4D97-AF65-F5344CB8AC3E}">
        <p14:creationId xmlns:p14="http://schemas.microsoft.com/office/powerpoint/2010/main" val="2823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12" y="301750"/>
            <a:ext cx="12206212" cy="1325563"/>
          </a:xfrm>
          <a:solidFill>
            <a:schemeClr val="accent4">
              <a:lumMod val="50000"/>
            </a:schemeClr>
          </a:solidFill>
        </p:spPr>
        <p:txBody>
          <a:bodyPr/>
          <a:lstStyle/>
          <a:p>
            <a:r>
              <a:rPr lang="en-US" altLang="zh-TW" b="1" dirty="0" smtClean="0">
                <a:solidFill>
                  <a:schemeClr val="bg1"/>
                </a:solidFill>
                <a:effectLst>
                  <a:outerShdw blurRad="38100" dist="38100" dir="2700000" algn="tl">
                    <a:srgbClr val="000000">
                      <a:alpha val="43137"/>
                    </a:srgbClr>
                  </a:outerShdw>
                </a:effectLst>
              </a:rPr>
              <a:t>Web </a:t>
            </a:r>
            <a:r>
              <a:rPr lang="en-US" altLang="zh-TW" b="1" dirty="0" smtClean="0">
                <a:solidFill>
                  <a:srgbClr val="00B0F0"/>
                </a:solidFill>
                <a:effectLst>
                  <a:outerShdw blurRad="38100" dist="38100" dir="2700000" algn="tl">
                    <a:srgbClr val="000000">
                      <a:alpha val="43137"/>
                    </a:srgbClr>
                  </a:outerShdw>
                </a:effectLst>
              </a:rPr>
              <a:t>Client</a:t>
            </a:r>
            <a:r>
              <a:rPr lang="zh-TW" altLang="en-US" b="1" dirty="0" smtClean="0">
                <a:solidFill>
                  <a:schemeClr val="bg1"/>
                </a:solidFill>
                <a:effectLst>
                  <a:outerShdw blurRad="38100" dist="38100" dir="2700000" algn="tl">
                    <a:srgbClr val="000000">
                      <a:alpha val="43137"/>
                    </a:srgbClr>
                  </a:outerShdw>
                </a:effectLst>
              </a:rPr>
              <a:t>客戶端程式開發</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zh-TW" altLang="en-US" sz="2800" b="1" dirty="0">
                <a:solidFill>
                  <a:schemeClr val="bg1"/>
                </a:solidFill>
                <a:effectLst>
                  <a:outerShdw blurRad="38100" dist="38100" dir="2700000" algn="tl">
                    <a:srgbClr val="000000">
                      <a:alpha val="43137"/>
                    </a:srgbClr>
                  </a:outerShdw>
                </a:effectLst>
              </a:rPr>
              <a:t>在</a:t>
            </a:r>
            <a:r>
              <a:rPr lang="zh-TW" altLang="en-US" sz="2800" b="1" dirty="0" smtClean="0">
                <a:solidFill>
                  <a:schemeClr val="bg1"/>
                </a:solidFill>
                <a:effectLst>
                  <a:outerShdw blurRad="38100" dist="38100" dir="2700000" algn="tl">
                    <a:srgbClr val="000000">
                      <a:alpha val="43137"/>
                    </a:srgbClr>
                  </a:outerShdw>
                </a:effectLst>
              </a:rPr>
              <a:t>瀏覽器執行的程式</a:t>
            </a:r>
            <a:endParaRPr lang="zh-TW" altLang="en-US" sz="2800"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l="18422" t="6411" r="19830" b="5494"/>
          <a:stretch/>
        </p:blipFill>
        <p:spPr>
          <a:xfrm>
            <a:off x="6194764" y="2189725"/>
            <a:ext cx="2522022" cy="3598194"/>
          </a:xfrm>
          <a:prstGeom prst="rect">
            <a:avLst/>
          </a:prstGeom>
        </p:spPr>
      </p:pic>
      <p:pic>
        <p:nvPicPr>
          <p:cNvPr id="6" name="圖片 5"/>
          <p:cNvPicPr>
            <a:picLocks noChangeAspect="1"/>
          </p:cNvPicPr>
          <p:nvPr/>
        </p:nvPicPr>
        <p:blipFill>
          <a:blip r:embed="rId3"/>
          <a:stretch>
            <a:fillRect/>
          </a:stretch>
        </p:blipFill>
        <p:spPr>
          <a:xfrm>
            <a:off x="236292" y="2120673"/>
            <a:ext cx="2802410" cy="3523498"/>
          </a:xfrm>
          <a:prstGeom prst="rect">
            <a:avLst/>
          </a:prstGeom>
        </p:spPr>
      </p:pic>
      <p:pic>
        <p:nvPicPr>
          <p:cNvPr id="7" name="圖片 6"/>
          <p:cNvPicPr>
            <a:picLocks noChangeAspect="1"/>
          </p:cNvPicPr>
          <p:nvPr/>
        </p:nvPicPr>
        <p:blipFill rotWithShape="1">
          <a:blip r:embed="rId4"/>
          <a:srcRect l="15808" t="5500" r="12388" b="3589"/>
          <a:stretch/>
        </p:blipFill>
        <p:spPr>
          <a:xfrm>
            <a:off x="3192418" y="2120673"/>
            <a:ext cx="2896476" cy="3667246"/>
          </a:xfrm>
          <a:prstGeom prst="rect">
            <a:avLst/>
          </a:prstGeom>
        </p:spPr>
      </p:pic>
      <p:pic>
        <p:nvPicPr>
          <p:cNvPr id="3" name="圖片 2"/>
          <p:cNvPicPr>
            <a:picLocks noChangeAspect="1"/>
          </p:cNvPicPr>
          <p:nvPr/>
        </p:nvPicPr>
        <p:blipFill>
          <a:blip r:embed="rId5"/>
          <a:stretch>
            <a:fillRect/>
          </a:stretch>
        </p:blipFill>
        <p:spPr>
          <a:xfrm>
            <a:off x="9029605" y="2290526"/>
            <a:ext cx="2675125" cy="3496895"/>
          </a:xfrm>
          <a:prstGeom prst="rect">
            <a:avLst/>
          </a:prstGeom>
        </p:spPr>
      </p:pic>
    </p:spTree>
    <p:extLst>
      <p:ext uri="{BB962C8B-B14F-4D97-AF65-F5344CB8AC3E}">
        <p14:creationId xmlns:p14="http://schemas.microsoft.com/office/powerpoint/2010/main" val="1072352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l="9696" r="9180"/>
          <a:stretch/>
        </p:blipFill>
        <p:spPr>
          <a:xfrm>
            <a:off x="117694" y="1712084"/>
            <a:ext cx="2256258" cy="2781258"/>
          </a:xfrm>
          <a:prstGeom prst="rect">
            <a:avLst/>
          </a:prstGeom>
        </p:spPr>
      </p:pic>
      <p:sp>
        <p:nvSpPr>
          <p:cNvPr id="4" name="標題 1"/>
          <p:cNvSpPr txBox="1">
            <a:spLocks/>
          </p:cNvSpPr>
          <p:nvPr/>
        </p:nvSpPr>
        <p:spPr>
          <a:xfrm>
            <a:off x="-14212" y="196561"/>
            <a:ext cx="12206212" cy="1325563"/>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smtClean="0">
                <a:solidFill>
                  <a:schemeClr val="bg1"/>
                </a:solidFill>
                <a:effectLst>
                  <a:outerShdw blurRad="38100" dist="38100" dir="2700000" algn="tl">
                    <a:srgbClr val="000000">
                      <a:alpha val="43137"/>
                    </a:srgbClr>
                  </a:outerShdw>
                </a:effectLst>
              </a:rPr>
              <a:t>Web </a:t>
            </a:r>
            <a:r>
              <a:rPr lang="en-US" altLang="zh-TW" b="1" dirty="0" smtClean="0">
                <a:solidFill>
                  <a:srgbClr val="00B0F0"/>
                </a:solidFill>
                <a:effectLst>
                  <a:outerShdw blurRad="38100" dist="38100" dir="2700000" algn="tl">
                    <a:srgbClr val="000000">
                      <a:alpha val="43137"/>
                    </a:srgbClr>
                  </a:outerShdw>
                </a:effectLst>
              </a:rPr>
              <a:t>Client</a:t>
            </a:r>
            <a:r>
              <a:rPr lang="zh-TW" altLang="en-US" b="1" dirty="0" smtClean="0">
                <a:solidFill>
                  <a:schemeClr val="bg1"/>
                </a:solidFill>
                <a:effectLst>
                  <a:outerShdw blurRad="38100" dist="38100" dir="2700000" algn="tl">
                    <a:srgbClr val="000000">
                      <a:alpha val="43137"/>
                    </a:srgbClr>
                  </a:outerShdw>
                </a:effectLst>
              </a:rPr>
              <a:t>客戶端程式開發</a:t>
            </a:r>
            <a:r>
              <a:rPr lang="en-US" altLang="zh-TW" sz="3500" b="1" dirty="0" smtClean="0">
                <a:solidFill>
                  <a:schemeClr val="bg1"/>
                </a:solidFill>
                <a:effectLst>
                  <a:outerShdw blurRad="38100" dist="38100" dir="2700000" algn="tl">
                    <a:srgbClr val="000000">
                      <a:alpha val="43137"/>
                    </a:srgbClr>
                  </a:outerShdw>
                </a:effectLst>
              </a:rPr>
              <a:t>[</a:t>
            </a:r>
            <a:r>
              <a:rPr lang="zh-TW" altLang="en-US" sz="3500" b="1" dirty="0" smtClean="0">
                <a:solidFill>
                  <a:schemeClr val="bg1"/>
                </a:solidFill>
                <a:effectLst>
                  <a:outerShdw blurRad="38100" dist="38100" dir="2700000" algn="tl">
                    <a:srgbClr val="000000">
                      <a:alpha val="43137"/>
                    </a:srgbClr>
                  </a:outerShdw>
                </a:effectLst>
              </a:rPr>
              <a:t>有許多</a:t>
            </a:r>
            <a:r>
              <a:rPr lang="en-US" altLang="zh-TW" sz="3500" b="1" dirty="0" err="1" smtClean="0">
                <a:solidFill>
                  <a:srgbClr val="00B0F0"/>
                </a:solidFill>
                <a:effectLst>
                  <a:outerShdw blurRad="38100" dist="38100" dir="2700000" algn="tl">
                    <a:srgbClr val="000000">
                      <a:alpha val="43137"/>
                    </a:srgbClr>
                  </a:outerShdw>
                </a:effectLst>
              </a:rPr>
              <a:t>Javascript</a:t>
            </a:r>
            <a:r>
              <a:rPr lang="en-US" altLang="zh-TW" sz="3500" b="1" dirty="0" smtClean="0">
                <a:solidFill>
                  <a:srgbClr val="00B050"/>
                </a:solidFill>
                <a:effectLst>
                  <a:outerShdw blurRad="38100" dist="38100" dir="2700000" algn="tl">
                    <a:srgbClr val="000000">
                      <a:alpha val="43137"/>
                    </a:srgbClr>
                  </a:outerShdw>
                </a:effectLst>
              </a:rPr>
              <a:t> framework</a:t>
            </a:r>
            <a:r>
              <a:rPr lang="en-US" altLang="zh-TW" sz="3500" b="1" dirty="0" smtClean="0">
                <a:solidFill>
                  <a:schemeClr val="bg1"/>
                </a:solidFill>
                <a:effectLst>
                  <a:outerShdw blurRad="38100" dist="38100" dir="2700000" algn="tl">
                    <a:srgbClr val="000000">
                      <a:alpha val="43137"/>
                    </a:srgbClr>
                  </a:outerShdw>
                </a:effectLst>
              </a:rPr>
              <a:t>]</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zh-TW" altLang="en-US" sz="2800" b="1" dirty="0" smtClean="0">
                <a:solidFill>
                  <a:schemeClr val="bg1"/>
                </a:solidFill>
                <a:effectLst>
                  <a:outerShdw blurRad="38100" dist="38100" dir="2700000" algn="tl">
                    <a:srgbClr val="000000">
                      <a:alpha val="43137"/>
                    </a:srgbClr>
                  </a:outerShdw>
                </a:effectLst>
              </a:rPr>
              <a:t>在瀏覽器執行的程式</a:t>
            </a:r>
            <a:endParaRPr lang="zh-TW" altLang="en-US" sz="28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2623175" y="1691037"/>
            <a:ext cx="2389056" cy="2887076"/>
          </a:xfrm>
          <a:prstGeom prst="rect">
            <a:avLst/>
          </a:prstGeom>
        </p:spPr>
      </p:pic>
      <p:pic>
        <p:nvPicPr>
          <p:cNvPr id="7" name="圖片 6"/>
          <p:cNvPicPr>
            <a:picLocks noChangeAspect="1"/>
          </p:cNvPicPr>
          <p:nvPr/>
        </p:nvPicPr>
        <p:blipFill>
          <a:blip r:embed="rId4"/>
          <a:stretch>
            <a:fillRect/>
          </a:stretch>
        </p:blipFill>
        <p:spPr>
          <a:xfrm>
            <a:off x="6518495" y="1745545"/>
            <a:ext cx="5015621" cy="2714336"/>
          </a:xfrm>
          <a:prstGeom prst="rect">
            <a:avLst/>
          </a:prstGeom>
        </p:spPr>
      </p:pic>
      <p:pic>
        <p:nvPicPr>
          <p:cNvPr id="8" name="圖片 7"/>
          <p:cNvPicPr>
            <a:picLocks noChangeAspect="1"/>
          </p:cNvPicPr>
          <p:nvPr/>
        </p:nvPicPr>
        <p:blipFill rotWithShape="1">
          <a:blip r:embed="rId5"/>
          <a:srcRect l="-92" t="-2912" r="92" b="24158"/>
          <a:stretch/>
        </p:blipFill>
        <p:spPr>
          <a:xfrm>
            <a:off x="6104466" y="4578113"/>
            <a:ext cx="5843677" cy="2043901"/>
          </a:xfrm>
          <a:prstGeom prst="rect">
            <a:avLst/>
          </a:prstGeom>
        </p:spPr>
      </p:pic>
      <p:pic>
        <p:nvPicPr>
          <p:cNvPr id="9" name="圖片 8"/>
          <p:cNvPicPr>
            <a:picLocks noChangeAspect="1"/>
          </p:cNvPicPr>
          <p:nvPr/>
        </p:nvPicPr>
        <p:blipFill>
          <a:blip r:embed="rId6"/>
          <a:stretch>
            <a:fillRect/>
          </a:stretch>
        </p:blipFill>
        <p:spPr>
          <a:xfrm>
            <a:off x="2147180" y="4641837"/>
            <a:ext cx="3513666" cy="1203049"/>
          </a:xfrm>
          <a:prstGeom prst="rect">
            <a:avLst/>
          </a:prstGeom>
        </p:spPr>
      </p:pic>
      <p:sp>
        <p:nvSpPr>
          <p:cNvPr id="10" name="矩形 9"/>
          <p:cNvSpPr/>
          <p:nvPr/>
        </p:nvSpPr>
        <p:spPr>
          <a:xfrm>
            <a:off x="205211" y="5859340"/>
            <a:ext cx="5670487" cy="830997"/>
          </a:xfrm>
          <a:prstGeom prst="rect">
            <a:avLst/>
          </a:prstGeom>
          <a:solidFill>
            <a:schemeClr val="accent6">
              <a:lumMod val="20000"/>
              <a:lumOff val="80000"/>
            </a:schemeClr>
          </a:solidFill>
        </p:spPr>
        <p:txBody>
          <a:bodyPr wrap="square">
            <a:spAutoFit/>
          </a:bodyPr>
          <a:lstStyle/>
          <a:p>
            <a:r>
              <a:rPr lang="en-US" altLang="zh-TW" b="1" dirty="0">
                <a:effectLst>
                  <a:outerShdw blurRad="38100" dist="38100" dir="2700000" algn="tl">
                    <a:srgbClr val="000000">
                      <a:alpha val="43137"/>
                    </a:srgbClr>
                  </a:outerShdw>
                </a:effectLst>
              </a:rPr>
              <a:t>JavaScript </a:t>
            </a:r>
            <a:r>
              <a:rPr lang="zh-TW" altLang="en-US" b="1" dirty="0">
                <a:effectLst>
                  <a:outerShdw blurRad="38100" dist="38100" dir="2700000" algn="tl">
                    <a:srgbClr val="000000">
                      <a:alpha val="43137"/>
                    </a:srgbClr>
                  </a:outerShdw>
                </a:effectLst>
              </a:rPr>
              <a:t>框架大比拼</a:t>
            </a:r>
            <a:r>
              <a:rPr lang="zh-TW" altLang="en-US" b="1" dirty="0" smtClean="0">
                <a:effectLst>
                  <a:outerShdw blurRad="38100" dist="38100" dir="2700000" algn="tl">
                    <a:srgbClr val="000000">
                      <a:alpha val="43137"/>
                    </a:srgbClr>
                  </a:outerShdw>
                </a:effectLst>
              </a:rPr>
              <a:t>：</a:t>
            </a:r>
            <a:endParaRPr lang="en-US" altLang="zh-TW" b="1" dirty="0" smtClean="0">
              <a:effectLst>
                <a:outerShdw blurRad="38100" dist="38100" dir="2700000" algn="tl">
                  <a:srgbClr val="000000">
                    <a:alpha val="43137"/>
                  </a:srgbClr>
                </a:outerShdw>
              </a:effectLst>
            </a:endParaRPr>
          </a:p>
          <a:p>
            <a:r>
              <a:rPr lang="en-US" altLang="zh-TW" b="1" dirty="0" err="1" smtClean="0">
                <a:effectLst>
                  <a:outerShdw blurRad="38100" dist="38100" dir="2700000" algn="tl">
                    <a:srgbClr val="000000">
                      <a:alpha val="43137"/>
                    </a:srgbClr>
                  </a:outerShdw>
                </a:effectLst>
              </a:rPr>
              <a:t>Vue</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React</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AngularJS </a:t>
            </a:r>
            <a:r>
              <a:rPr lang="zh-TW" altLang="en-US" b="1" dirty="0">
                <a:effectLst>
                  <a:outerShdw blurRad="38100" dist="38100" dir="2700000" algn="tl">
                    <a:srgbClr val="000000">
                      <a:alpha val="43137"/>
                    </a:srgbClr>
                  </a:outerShdw>
                </a:effectLst>
              </a:rPr>
              <a:t>與 </a:t>
            </a:r>
            <a:r>
              <a:rPr lang="en-US" altLang="zh-TW" b="1" dirty="0">
                <a:effectLst>
                  <a:outerShdw blurRad="38100" dist="38100" dir="2700000" algn="tl">
                    <a:srgbClr val="000000">
                      <a:alpha val="43137"/>
                    </a:srgbClr>
                  </a:outerShdw>
                </a:effectLst>
              </a:rPr>
              <a:t>Angular2 </a:t>
            </a:r>
            <a:r>
              <a:rPr lang="zh-TW" altLang="en-US" b="1" dirty="0">
                <a:effectLst>
                  <a:outerShdw blurRad="38100" dist="38100" dir="2700000" algn="tl">
                    <a:srgbClr val="000000">
                      <a:alpha val="43137"/>
                    </a:srgbClr>
                  </a:outerShdw>
                </a:effectLst>
              </a:rPr>
              <a:t>該用哪一個</a:t>
            </a:r>
            <a:r>
              <a:rPr lang="zh-TW" altLang="en-US" b="1" dirty="0" smtClean="0">
                <a:effectLst>
                  <a:outerShdw blurRad="38100" dist="38100" dir="2700000" algn="tl">
                    <a:srgbClr val="000000">
                      <a:alpha val="43137"/>
                    </a:srgbClr>
                  </a:outerShdw>
                </a:effectLst>
              </a:rPr>
              <a:t>？</a:t>
            </a:r>
            <a:endParaRPr lang="en-US" altLang="zh-TW" b="1" dirty="0" smtClean="0">
              <a:effectLst>
                <a:outerShdw blurRad="38100" dist="38100" dir="2700000" algn="tl">
                  <a:srgbClr val="000000">
                    <a:alpha val="43137"/>
                  </a:srgbClr>
                </a:outerShdw>
              </a:effectLst>
            </a:endParaRPr>
          </a:p>
          <a:p>
            <a:r>
              <a:rPr lang="en-US" altLang="zh-TW" sz="1200" b="1" dirty="0">
                <a:effectLst>
                  <a:outerShdw blurRad="38100" dist="38100" dir="2700000" algn="tl">
                    <a:srgbClr val="000000">
                      <a:alpha val="43137"/>
                    </a:srgbClr>
                  </a:outerShdw>
                </a:effectLst>
              </a:rPr>
              <a:t>https://buzzorange.com/techorange/2017/07/31/all-about-javascript-framework/</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61419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22963"/>
            <a:ext cx="12114291" cy="1272436"/>
          </a:xfrm>
          <a:solidFill>
            <a:schemeClr val="accent6">
              <a:lumMod val="20000"/>
              <a:lumOff val="80000"/>
            </a:schemeClr>
          </a:solidFill>
          <a:ln>
            <a:noFill/>
          </a:ln>
        </p:spPr>
        <p:txBody>
          <a:bodyPr/>
          <a:lstStyle/>
          <a:p>
            <a:r>
              <a:rPr lang="zh-TW" altLang="en-US" b="1" dirty="0" smtClean="0">
                <a:solidFill>
                  <a:srgbClr val="C00000"/>
                </a:solidFill>
                <a:effectLst>
                  <a:outerShdw blurRad="38100" dist="38100" dir="2700000" algn="tl">
                    <a:srgbClr val="000000">
                      <a:alpha val="43137"/>
                    </a:srgbClr>
                  </a:outerShdw>
                </a:effectLst>
              </a:rPr>
              <a:t>網站伺服器</a:t>
            </a:r>
            <a:r>
              <a:rPr lang="zh-TW" altLang="en-US" dirty="0" smtClean="0"/>
              <a:t>程式開發</a:t>
            </a:r>
            <a:r>
              <a:rPr lang="en-US" altLang="zh-TW" dirty="0" smtClean="0"/>
              <a:t/>
            </a:r>
            <a:br>
              <a:rPr lang="en-US" altLang="zh-TW" dirty="0" smtClean="0"/>
            </a:br>
            <a:r>
              <a:rPr lang="zh-TW" altLang="en-US" sz="2100" dirty="0"/>
              <a:t>有各式各樣的</a:t>
            </a:r>
            <a:r>
              <a:rPr lang="zh-TW" altLang="en-US" sz="2100" b="1" dirty="0">
                <a:solidFill>
                  <a:srgbClr val="C00000"/>
                </a:solidFill>
                <a:effectLst>
                  <a:outerShdw blurRad="38100" dist="38100" dir="2700000" algn="tl">
                    <a:srgbClr val="000000">
                      <a:alpha val="43137"/>
                    </a:srgbClr>
                  </a:outerShdw>
                </a:effectLst>
              </a:rPr>
              <a:t>網站伺服器</a:t>
            </a:r>
            <a:r>
              <a:rPr lang="zh-TW" altLang="en-US" sz="2100" dirty="0"/>
              <a:t>程式</a:t>
            </a:r>
            <a:r>
              <a:rPr lang="en-US" altLang="zh-TW" sz="2100" dirty="0"/>
              <a:t>,…….</a:t>
            </a:r>
            <a:endParaRPr lang="zh-TW" altLang="en-US" sz="2100" dirty="0"/>
          </a:p>
        </p:txBody>
      </p:sp>
      <p:pic>
        <p:nvPicPr>
          <p:cNvPr id="4" name="圖片 3"/>
          <p:cNvPicPr>
            <a:picLocks noChangeAspect="1"/>
          </p:cNvPicPr>
          <p:nvPr/>
        </p:nvPicPr>
        <p:blipFill>
          <a:blip r:embed="rId2"/>
          <a:stretch>
            <a:fillRect/>
          </a:stretch>
        </p:blipFill>
        <p:spPr>
          <a:xfrm>
            <a:off x="8364348" y="231946"/>
            <a:ext cx="2660275" cy="1995206"/>
          </a:xfrm>
          <a:prstGeom prst="rect">
            <a:avLst/>
          </a:prstGeom>
        </p:spPr>
      </p:pic>
      <p:pic>
        <p:nvPicPr>
          <p:cNvPr id="3" name="圖片 2"/>
          <p:cNvPicPr>
            <a:picLocks noChangeAspect="1"/>
          </p:cNvPicPr>
          <p:nvPr/>
        </p:nvPicPr>
        <p:blipFill>
          <a:blip r:embed="rId3"/>
          <a:stretch>
            <a:fillRect/>
          </a:stretch>
        </p:blipFill>
        <p:spPr>
          <a:xfrm>
            <a:off x="749331" y="1933835"/>
            <a:ext cx="10615628" cy="4829103"/>
          </a:xfrm>
          <a:prstGeom prst="rect">
            <a:avLst/>
          </a:prstGeom>
        </p:spPr>
      </p:pic>
    </p:spTree>
    <p:extLst>
      <p:ext uri="{BB962C8B-B14F-4D97-AF65-F5344CB8AC3E}">
        <p14:creationId xmlns:p14="http://schemas.microsoft.com/office/powerpoint/2010/main" val="1192313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047372" y="1713094"/>
            <a:ext cx="9321092" cy="4660546"/>
          </a:xfrm>
          <a:prstGeom prst="rect">
            <a:avLst/>
          </a:prstGeom>
          <a:ln>
            <a:noFill/>
          </a:ln>
          <a:effectLst>
            <a:outerShdw blurRad="292100" dist="139700" dir="2700000" algn="tl" rotWithShape="0">
              <a:srgbClr val="333333">
                <a:alpha val="65000"/>
              </a:srgbClr>
            </a:outerShdw>
          </a:effectLst>
        </p:spPr>
      </p:pic>
      <p:sp>
        <p:nvSpPr>
          <p:cNvPr id="3" name="標題 1"/>
          <p:cNvSpPr>
            <a:spLocks noGrp="1"/>
          </p:cNvSpPr>
          <p:nvPr>
            <p:ph type="title"/>
          </p:nvPr>
        </p:nvSpPr>
        <p:spPr>
          <a:xfrm>
            <a:off x="0" y="322963"/>
            <a:ext cx="12114291" cy="1272436"/>
          </a:xfrm>
          <a:solidFill>
            <a:schemeClr val="accent6">
              <a:lumMod val="20000"/>
              <a:lumOff val="80000"/>
            </a:schemeClr>
          </a:solidFill>
          <a:ln>
            <a:noFill/>
          </a:ln>
        </p:spPr>
        <p:txBody>
          <a:bodyPr/>
          <a:lstStyle/>
          <a:p>
            <a:r>
              <a:rPr lang="zh-TW" altLang="en-US" b="1" dirty="0" smtClean="0">
                <a:solidFill>
                  <a:srgbClr val="C00000"/>
                </a:solidFill>
                <a:effectLst>
                  <a:outerShdw blurRad="38100" dist="38100" dir="2700000" algn="tl">
                    <a:srgbClr val="000000">
                      <a:alpha val="43137"/>
                    </a:srgbClr>
                  </a:outerShdw>
                </a:effectLst>
              </a:rPr>
              <a:t>網站伺服器</a:t>
            </a:r>
            <a:r>
              <a:rPr lang="zh-TW" altLang="en-US" dirty="0" smtClean="0"/>
              <a:t>程式開發</a:t>
            </a:r>
            <a:r>
              <a:rPr lang="en-US" altLang="zh-TW" dirty="0" smtClean="0"/>
              <a:t/>
            </a:r>
            <a:br>
              <a:rPr lang="en-US" altLang="zh-TW" dirty="0" smtClean="0"/>
            </a:br>
            <a:r>
              <a:rPr lang="zh-TW" altLang="en-US" sz="2100" b="1" dirty="0">
                <a:effectLst>
                  <a:outerShdw blurRad="38100" dist="38100" dir="2700000" algn="tl">
                    <a:srgbClr val="000000">
                      <a:alpha val="43137"/>
                    </a:srgbClr>
                  </a:outerShdw>
                </a:effectLst>
              </a:rPr>
              <a:t>有各式各樣</a:t>
            </a:r>
            <a:r>
              <a:rPr lang="zh-TW" altLang="en-US" sz="2100" b="1" dirty="0" smtClean="0">
                <a:effectLst>
                  <a:outerShdw blurRad="38100" dist="38100" dir="2700000" algn="tl">
                    <a:srgbClr val="000000">
                      <a:alpha val="43137"/>
                    </a:srgbClr>
                  </a:outerShdw>
                </a:effectLst>
              </a:rPr>
              <a:t>的</a:t>
            </a:r>
            <a:r>
              <a:rPr lang="en-US" altLang="zh-TW" sz="2100" b="1" dirty="0" smtClean="0">
                <a:solidFill>
                  <a:srgbClr val="C00000"/>
                </a:solidFill>
                <a:effectLst>
                  <a:outerShdw blurRad="38100" dist="38100" dir="2700000" algn="tl">
                    <a:srgbClr val="000000">
                      <a:alpha val="43137"/>
                    </a:srgbClr>
                  </a:outerShdw>
                </a:effectLst>
              </a:rPr>
              <a:t>Web </a:t>
            </a:r>
            <a:r>
              <a:rPr lang="en-US" altLang="zh-TW" sz="2100" b="1" dirty="0" smtClean="0">
                <a:effectLst>
                  <a:outerShdw blurRad="38100" dist="38100" dir="2700000" algn="tl">
                    <a:srgbClr val="000000">
                      <a:alpha val="43137"/>
                    </a:srgbClr>
                  </a:outerShdw>
                </a:effectLst>
              </a:rPr>
              <a:t>FRAMEWORK</a:t>
            </a:r>
            <a:r>
              <a:rPr lang="zh-TW" altLang="en-US" sz="2100" b="1" dirty="0" smtClean="0">
                <a:effectLst>
                  <a:outerShdw blurRad="38100" dist="38100" dir="2700000" algn="tl">
                    <a:srgbClr val="000000">
                      <a:alpha val="43137"/>
                    </a:srgbClr>
                  </a:outerShdw>
                </a:effectLst>
              </a:rPr>
              <a:t>幫你快速開發一個網站</a:t>
            </a:r>
            <a:endParaRPr lang="zh-TW" altLang="en-US" sz="2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0222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785653" y="1251238"/>
            <a:ext cx="9339831" cy="5222213"/>
          </a:xfrm>
          <a:prstGeom prst="rect">
            <a:avLst/>
          </a:prstGeom>
        </p:spPr>
      </p:pic>
      <p:sp>
        <p:nvSpPr>
          <p:cNvPr id="4" name="標題 1"/>
          <p:cNvSpPr txBox="1">
            <a:spLocks/>
          </p:cNvSpPr>
          <p:nvPr/>
        </p:nvSpPr>
        <p:spPr>
          <a:xfrm>
            <a:off x="-14212" y="208230"/>
            <a:ext cx="12206212" cy="869133"/>
          </a:xfrm>
          <a:prstGeom prst="rect">
            <a:avLst/>
          </a:prstGeom>
          <a:solidFill>
            <a:schemeClr val="accent4">
              <a:lumMod val="5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effectLst>
                  <a:outerShdw blurRad="38100" dist="38100" dir="2700000" algn="tl">
                    <a:srgbClr val="000000">
                      <a:alpha val="43137"/>
                    </a:srgbClr>
                  </a:outerShdw>
                </a:effectLst>
              </a:rPr>
              <a:t>然後</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每年就有爆不完的漏洞</a:t>
            </a:r>
            <a:endParaRPr lang="en-US" altLang="zh-TW" b="1" dirty="0" smtClean="0">
              <a:solidFill>
                <a:schemeClr val="bg1"/>
              </a:solidFill>
              <a:effectLst>
                <a:outerShdw blurRad="38100" dist="38100" dir="2700000" algn="tl">
                  <a:srgbClr val="000000">
                    <a:alpha val="43137"/>
                  </a:srgbClr>
                </a:outerShdw>
              </a:effectLst>
            </a:endParaRPr>
          </a:p>
          <a:p>
            <a:r>
              <a:rPr lang="zh-TW" altLang="en-US" sz="1900" b="1" dirty="0" smtClean="0">
                <a:solidFill>
                  <a:schemeClr val="bg1"/>
                </a:solidFill>
                <a:effectLst>
                  <a:outerShdw blurRad="38100" dist="38100" dir="2700000" algn="tl">
                    <a:srgbClr val="000000">
                      <a:alpha val="43137"/>
                    </a:srgbClr>
                  </a:outerShdw>
                </a:effectLst>
              </a:rPr>
              <a:t>請自行製作簡報     你有興趣或正在開發的    進行漏洞測試報告</a:t>
            </a:r>
            <a:endParaRPr lang="zh-TW" altLang="en-US" sz="1900" b="1" dirty="0">
              <a:solidFill>
                <a:schemeClr val="bg1"/>
              </a:solidFill>
              <a:effectLst>
                <a:outerShdw blurRad="38100" dist="38100" dir="2700000" algn="tl">
                  <a:srgbClr val="000000">
                    <a:alpha val="43137"/>
                  </a:srgbClr>
                </a:outerShdw>
              </a:effectLst>
            </a:endParaRPr>
          </a:p>
        </p:txBody>
      </p:sp>
      <p:pic>
        <p:nvPicPr>
          <p:cNvPr id="13" name="圖片 12"/>
          <p:cNvPicPr>
            <a:picLocks noChangeAspect="1"/>
          </p:cNvPicPr>
          <p:nvPr/>
        </p:nvPicPr>
        <p:blipFill>
          <a:blip r:embed="rId3"/>
          <a:stretch>
            <a:fillRect/>
          </a:stretch>
        </p:blipFill>
        <p:spPr>
          <a:xfrm>
            <a:off x="8975003" y="180892"/>
            <a:ext cx="3048000" cy="1792941"/>
          </a:xfrm>
          <a:prstGeom prst="rect">
            <a:avLst/>
          </a:prstGeom>
        </p:spPr>
      </p:pic>
      <p:pic>
        <p:nvPicPr>
          <p:cNvPr id="9" name="圖片 8"/>
          <p:cNvPicPr>
            <a:picLocks noChangeAspect="1"/>
          </p:cNvPicPr>
          <p:nvPr/>
        </p:nvPicPr>
        <p:blipFill>
          <a:blip r:embed="rId4"/>
          <a:stretch>
            <a:fillRect/>
          </a:stretch>
        </p:blipFill>
        <p:spPr>
          <a:xfrm>
            <a:off x="1692997" y="1077363"/>
            <a:ext cx="9367830" cy="5396088"/>
          </a:xfrm>
          <a:prstGeom prst="rect">
            <a:avLst/>
          </a:prstGeom>
        </p:spPr>
      </p:pic>
      <p:sp>
        <p:nvSpPr>
          <p:cNvPr id="14" name="矩形 13"/>
          <p:cNvSpPr/>
          <p:nvPr/>
        </p:nvSpPr>
        <p:spPr>
          <a:xfrm>
            <a:off x="3048000" y="1720840"/>
            <a:ext cx="6096000" cy="3939540"/>
          </a:xfrm>
          <a:prstGeom prst="rect">
            <a:avLst/>
          </a:prstGeom>
          <a:solidFill>
            <a:schemeClr val="accent6">
              <a:lumMod val="20000"/>
              <a:lumOff val="80000"/>
            </a:schemeClr>
          </a:solidFill>
        </p:spPr>
        <p:txBody>
          <a:bodyPr>
            <a:spAutoFit/>
          </a:bodyPr>
          <a:lstStyle/>
          <a:p>
            <a:r>
              <a:rPr lang="en-US" altLang="zh-TW" sz="2400" b="1" dirty="0">
                <a:solidFill>
                  <a:srgbClr val="333333"/>
                </a:solidFill>
                <a:effectLst>
                  <a:outerShdw blurRad="38100" dist="38100" dir="2700000" algn="tl">
                    <a:srgbClr val="000000">
                      <a:alpha val="43137"/>
                    </a:srgbClr>
                  </a:outerShdw>
                </a:effectLst>
                <a:latin typeface="Museo Sans"/>
              </a:rPr>
              <a:t>WordPress Security Scanner </a:t>
            </a:r>
            <a:r>
              <a:rPr lang="en-US" altLang="zh-TW" sz="2400" b="1" dirty="0" smtClean="0">
                <a:solidFill>
                  <a:srgbClr val="333333"/>
                </a:solidFill>
                <a:effectLst>
                  <a:outerShdw blurRad="38100" dist="38100" dir="2700000" algn="tl">
                    <a:srgbClr val="000000">
                      <a:alpha val="43137"/>
                    </a:srgbClr>
                  </a:outerShdw>
                </a:effectLst>
                <a:latin typeface="Museo Sans"/>
              </a:rPr>
              <a:t>Tools</a:t>
            </a:r>
          </a:p>
          <a:p>
            <a:r>
              <a:rPr lang="en-US" altLang="zh-TW" sz="1400" b="1" dirty="0">
                <a:solidFill>
                  <a:srgbClr val="333333"/>
                </a:solidFill>
                <a:effectLst>
                  <a:outerShdw blurRad="38100" dist="38100" dir="2700000" algn="tl">
                    <a:srgbClr val="000000">
                      <a:alpha val="43137"/>
                    </a:srgbClr>
                  </a:outerShdw>
                </a:effectLst>
                <a:latin typeface="Museo Sans"/>
              </a:rPr>
              <a:t>https://geekflare.com/find-wordpress-vulnerabilities</a:t>
            </a:r>
            <a:r>
              <a:rPr lang="en-US" altLang="zh-TW" sz="1400" b="1" dirty="0" smtClean="0">
                <a:solidFill>
                  <a:srgbClr val="333333"/>
                </a:solidFill>
                <a:effectLst>
                  <a:outerShdw blurRad="38100" dist="38100" dir="2700000" algn="tl">
                    <a:srgbClr val="000000">
                      <a:alpha val="43137"/>
                    </a:srgbClr>
                  </a:outerShdw>
                </a:effectLst>
                <a:latin typeface="Museo Sans"/>
              </a:rPr>
              <a:t>/</a:t>
            </a:r>
          </a:p>
          <a:p>
            <a:endParaRPr lang="en-US" altLang="zh-TW" sz="1400" b="1" dirty="0">
              <a:solidFill>
                <a:srgbClr val="333333"/>
              </a:solidFill>
              <a:effectLst>
                <a:outerShdw blurRad="38100" dist="38100" dir="2700000" algn="tl">
                  <a:srgbClr val="000000">
                    <a:alpha val="43137"/>
                  </a:srgbClr>
                </a:outerShdw>
              </a:effectLst>
              <a:latin typeface="Museo Sans"/>
            </a:endParaRPr>
          </a:p>
          <a:p>
            <a:r>
              <a:rPr lang="en-US" altLang="zh-TW" b="1" dirty="0">
                <a:solidFill>
                  <a:srgbClr val="FF5722"/>
                </a:solidFill>
                <a:effectLst>
                  <a:outerShdw blurRad="38100" dist="38100" dir="2700000" algn="tl">
                    <a:srgbClr val="000000">
                      <a:alpha val="43137"/>
                    </a:srgbClr>
                  </a:outerShdw>
                </a:effectLst>
                <a:latin typeface="Charter"/>
              </a:rPr>
              <a:t>1. WordPress Security Scan by Hacker Target</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2. </a:t>
            </a:r>
            <a:r>
              <a:rPr lang="en-US" altLang="zh-TW" b="1" dirty="0" err="1">
                <a:solidFill>
                  <a:srgbClr val="FF5722"/>
                </a:solidFill>
                <a:effectLst>
                  <a:outerShdw blurRad="38100" dist="38100" dir="2700000" algn="tl">
                    <a:srgbClr val="000000">
                      <a:alpha val="43137"/>
                    </a:srgbClr>
                  </a:outerShdw>
                </a:effectLst>
                <a:latin typeface="Charter"/>
              </a:rPr>
              <a:t>Detectify</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3. WP SCANS</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4. Security Ninja</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5. SUCURI</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6. Pentest-Tools</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7. Exploit Scanner</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8. WP Loop</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9. WP Neuron</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10. </a:t>
            </a:r>
            <a:r>
              <a:rPr lang="en-US" altLang="zh-TW" b="1" dirty="0" err="1">
                <a:solidFill>
                  <a:srgbClr val="FF5722"/>
                </a:solidFill>
                <a:effectLst>
                  <a:outerShdw blurRad="38100" dist="38100" dir="2700000" algn="tl">
                    <a:srgbClr val="000000">
                      <a:alpha val="43137"/>
                    </a:srgbClr>
                  </a:outerShdw>
                </a:effectLst>
                <a:latin typeface="Charter"/>
              </a:rPr>
              <a:t>Acunetix</a:t>
            </a:r>
            <a:endParaRPr lang="en-US" altLang="zh-TW" b="1" dirty="0">
              <a:solidFill>
                <a:srgbClr val="333333"/>
              </a:solidFill>
              <a:effectLst>
                <a:outerShdw blurRad="38100" dist="38100" dir="2700000" algn="tl">
                  <a:srgbClr val="000000">
                    <a:alpha val="43137"/>
                  </a:srgbClr>
                </a:outerShdw>
              </a:effectLst>
              <a:latin typeface="Charter"/>
            </a:endParaRPr>
          </a:p>
          <a:p>
            <a:r>
              <a:rPr lang="en-US" altLang="zh-TW" b="1" dirty="0">
                <a:solidFill>
                  <a:srgbClr val="FF5722"/>
                </a:solidFill>
                <a:effectLst>
                  <a:outerShdw blurRad="38100" dist="38100" dir="2700000" algn="tl">
                    <a:srgbClr val="000000">
                      <a:alpha val="43137"/>
                    </a:srgbClr>
                  </a:outerShdw>
                </a:effectLst>
                <a:latin typeface="Charter"/>
              </a:rPr>
              <a:t>11. </a:t>
            </a:r>
            <a:r>
              <a:rPr lang="en-US" altLang="zh-TW" b="1" dirty="0" err="1">
                <a:solidFill>
                  <a:srgbClr val="FF5722"/>
                </a:solidFill>
                <a:effectLst>
                  <a:outerShdw blurRad="38100" dist="38100" dir="2700000" algn="tl">
                    <a:srgbClr val="000000">
                      <a:alpha val="43137"/>
                    </a:srgbClr>
                  </a:outerShdw>
                </a:effectLst>
                <a:latin typeface="Charter"/>
              </a:rPr>
              <a:t>Quttera</a:t>
            </a:r>
            <a:endParaRPr lang="en-US" altLang="zh-TW" b="1" i="0" dirty="0">
              <a:solidFill>
                <a:srgbClr val="333333"/>
              </a:solidFill>
              <a:effectLst>
                <a:outerShdw blurRad="38100" dist="38100" dir="2700000" algn="tl">
                  <a:srgbClr val="000000">
                    <a:alpha val="43137"/>
                  </a:srgbClr>
                </a:outerShdw>
              </a:effectLst>
              <a:latin typeface="Charter"/>
            </a:endParaRPr>
          </a:p>
        </p:txBody>
      </p:sp>
    </p:spTree>
    <p:extLst>
      <p:ext uri="{BB962C8B-B14F-4D97-AF65-F5344CB8AC3E}">
        <p14:creationId xmlns:p14="http://schemas.microsoft.com/office/powerpoint/2010/main" val="93504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500" dirty="0" smtClean="0"/>
              <a:t>HTTP</a:t>
            </a:r>
            <a:r>
              <a:rPr lang="zh-TW" altLang="en-US" sz="4500" dirty="0" smtClean="0"/>
              <a:t> 協定</a:t>
            </a:r>
            <a:endParaRPr lang="en-US" altLang="zh-TW" sz="4500" dirty="0" smtClean="0"/>
          </a:p>
          <a:p>
            <a:pPr algn="ctr"/>
            <a:r>
              <a:rPr lang="en-US" altLang="zh-TW" sz="4800" dirty="0" err="1" smtClean="0">
                <a:solidFill>
                  <a:srgbClr val="FFC000"/>
                </a:solidFill>
              </a:rPr>
              <a:t>H</a:t>
            </a:r>
            <a:r>
              <a:rPr lang="en-US" altLang="zh-TW" sz="4800" dirty="0" err="1" smtClean="0"/>
              <a:t>yper</a:t>
            </a:r>
            <a:r>
              <a:rPr lang="en-US" altLang="zh-TW" sz="4800" dirty="0" err="1" smtClean="0">
                <a:solidFill>
                  <a:srgbClr val="FFC000"/>
                </a:solidFill>
              </a:rPr>
              <a:t>T</a:t>
            </a:r>
            <a:r>
              <a:rPr lang="en-US" altLang="zh-TW" sz="4800" dirty="0" err="1" smtClean="0"/>
              <a:t>ext</a:t>
            </a:r>
            <a:r>
              <a:rPr lang="en-US" altLang="zh-TW" sz="4800" dirty="0" smtClean="0"/>
              <a:t> </a:t>
            </a:r>
            <a:r>
              <a:rPr lang="en-US" altLang="zh-TW" sz="4800" dirty="0" smtClean="0">
                <a:solidFill>
                  <a:srgbClr val="FFC000"/>
                </a:solidFill>
              </a:rPr>
              <a:t>T</a:t>
            </a:r>
            <a:r>
              <a:rPr lang="en-US" altLang="zh-TW" sz="4800" dirty="0" smtClean="0"/>
              <a:t>ransfer </a:t>
            </a:r>
            <a:r>
              <a:rPr lang="en-US" altLang="zh-TW" sz="4800" dirty="0" smtClean="0">
                <a:solidFill>
                  <a:srgbClr val="FFC000"/>
                </a:solidFill>
              </a:rPr>
              <a:t>P</a:t>
            </a:r>
            <a:r>
              <a:rPr lang="en-US" altLang="zh-TW" sz="4800" dirty="0" smtClean="0"/>
              <a:t>rotocol</a:t>
            </a:r>
          </a:p>
          <a:p>
            <a:pPr algn="ctr"/>
            <a:r>
              <a:rPr lang="zh-TW" altLang="en-US" sz="4500" b="1" dirty="0" smtClean="0">
                <a:solidFill>
                  <a:srgbClr val="FFFF00"/>
                </a:solidFill>
                <a:effectLst>
                  <a:outerShdw blurRad="38100" dist="38100" dir="2700000" algn="tl">
                    <a:srgbClr val="000000">
                      <a:alpha val="43137"/>
                    </a:srgbClr>
                  </a:outerShdw>
                </a:effectLst>
              </a:rPr>
              <a:t>超文本</a:t>
            </a:r>
            <a:r>
              <a:rPr lang="zh-TW" altLang="en-US" sz="4500" dirty="0" smtClean="0"/>
              <a:t>傳輸</a:t>
            </a:r>
            <a:r>
              <a:rPr lang="zh-TW" altLang="en-US" sz="4500" dirty="0" smtClean="0">
                <a:solidFill>
                  <a:srgbClr val="00B050"/>
                </a:solidFill>
              </a:rPr>
              <a:t>協定</a:t>
            </a:r>
            <a:endParaRPr lang="en-US" altLang="zh-TW" sz="4500" dirty="0" smtClean="0">
              <a:solidFill>
                <a:srgbClr val="00B050"/>
              </a:solidFill>
            </a:endParaRPr>
          </a:p>
          <a:p>
            <a:pPr algn="ctr"/>
            <a:r>
              <a:rPr lang="en-US" altLang="zh-TW" sz="2400" dirty="0" smtClean="0">
                <a:solidFill>
                  <a:srgbClr val="00B050"/>
                </a:solidFill>
              </a:rPr>
              <a:t>Since 1989</a:t>
            </a:r>
            <a:endParaRPr lang="zh-TW" altLang="en-US" sz="2400" dirty="0">
              <a:solidFill>
                <a:srgbClr val="00B050"/>
              </a:solidFill>
            </a:endParaRPr>
          </a:p>
        </p:txBody>
      </p:sp>
    </p:spTree>
    <p:extLst>
      <p:ext uri="{BB962C8B-B14F-4D97-AF65-F5344CB8AC3E}">
        <p14:creationId xmlns:p14="http://schemas.microsoft.com/office/powerpoint/2010/main" val="1024524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2848</Words>
  <Application>Microsoft Office PowerPoint</Application>
  <PresentationFormat>寬螢幕</PresentationFormat>
  <Paragraphs>457</Paragraphs>
  <Slides>33</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33</vt:i4>
      </vt:variant>
    </vt:vector>
  </HeadingPairs>
  <TitlesOfParts>
    <vt:vector size="44" baseType="lpstr">
      <vt:lpstr>Charter</vt:lpstr>
      <vt:lpstr>Museo Sans</vt:lpstr>
      <vt:lpstr>segoe-ui_semibold</vt:lpstr>
      <vt:lpstr>Yu Mincho</vt:lpstr>
      <vt:lpstr>Yu Mincho Demibold</vt:lpstr>
      <vt:lpstr>新細明體</vt:lpstr>
      <vt:lpstr>Arial</vt:lpstr>
      <vt:lpstr>Calibri</vt:lpstr>
      <vt:lpstr>Calibri Light</vt:lpstr>
      <vt:lpstr>Wingdings</vt:lpstr>
      <vt:lpstr>Office 佈景主題</vt:lpstr>
      <vt:lpstr>Web Hacking and Exploitation</vt:lpstr>
      <vt:lpstr>PowerPoint 簡報</vt:lpstr>
      <vt:lpstr>網站運作的主角</vt:lpstr>
      <vt:lpstr>Web Client客戶端程式開發 在瀏覽器執行的程式</vt:lpstr>
      <vt:lpstr>PowerPoint 簡報</vt:lpstr>
      <vt:lpstr>網站伺服器程式開發 有各式各樣的網站伺服器程式,…….</vt:lpstr>
      <vt:lpstr>網站伺服器程式開發 有各式各樣的Web FRAMEWORK幫你快速開發一個網站</vt:lpstr>
      <vt:lpstr>PowerPoint 簡報</vt:lpstr>
      <vt:lpstr>PowerPoint 簡報</vt:lpstr>
      <vt:lpstr>推薦閱讀</vt:lpstr>
      <vt:lpstr>PowerPoint 簡報</vt:lpstr>
      <vt:lpstr>HTTP 通訊協定的版本 https://zh.wikipedia.org/wiki/超文本傳輸協定</vt:lpstr>
      <vt:lpstr>PowerPoint 簡報</vt:lpstr>
      <vt:lpstr>HTTP request message https://www.ntu.edu.sg/home/ehchua/programming/webprogramming/HTTP_Basics.html</vt:lpstr>
      <vt:lpstr>HTTP response message https://www.ntu.edu.sg/home/ehchua/programming/webprogramming/HTTP_Basics.html</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 Authentication framework [RFC 2617|RFC7253]</vt:lpstr>
      <vt:lpstr>除了標準的HTTP Authentication(黃底|本課程), WINDOWs還有自家的認證機制(淡綠底)  https://docs.microsoft.com/en-us/dotnet/framework/wcf/feature-details/understanding-http-authentication</vt:lpstr>
      <vt:lpstr>PowerPoint 簡報</vt:lpstr>
      <vt:lpstr>PowerPoint 簡報</vt:lpstr>
      <vt:lpstr>Digest access authentication https://en.wikipedia.org/wiki/Digest_access_authentication</vt:lpstr>
      <vt:lpstr>Digest access authentication https://en.wikipedia.org/wiki/Digest_access_authentication</vt:lpstr>
      <vt:lpstr>Digest access authentication https://en.wikipedia.org/wiki/Digest_access_authentication</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Hacking and Exploitation</dc:title>
  <dc:creator>ksu</dc:creator>
  <cp:lastModifiedBy>ksu</cp:lastModifiedBy>
  <cp:revision>25</cp:revision>
  <dcterms:created xsi:type="dcterms:W3CDTF">2017-11-05T14:15:59Z</dcterms:created>
  <dcterms:modified xsi:type="dcterms:W3CDTF">2017-12-18T00:36:32Z</dcterms:modified>
</cp:coreProperties>
</file>